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Default Extension="wav" ContentType="audio/wav"/>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43"/>
  </p:notesMasterIdLst>
  <p:handoutMasterIdLst>
    <p:handoutMasterId r:id="rId44"/>
  </p:handoutMasterIdLst>
  <p:sldIdLst>
    <p:sldId id="257" r:id="rId2"/>
    <p:sldId id="260" r:id="rId3"/>
    <p:sldId id="261" r:id="rId4"/>
    <p:sldId id="307" r:id="rId5"/>
    <p:sldId id="308" r:id="rId6"/>
    <p:sldId id="264" r:id="rId7"/>
    <p:sldId id="299" r:id="rId8"/>
    <p:sldId id="297" r:id="rId9"/>
    <p:sldId id="265" r:id="rId10"/>
    <p:sldId id="266" r:id="rId11"/>
    <p:sldId id="298" r:id="rId12"/>
    <p:sldId id="267" r:id="rId13"/>
    <p:sldId id="268" r:id="rId14"/>
    <p:sldId id="269" r:id="rId15"/>
    <p:sldId id="270" r:id="rId16"/>
    <p:sldId id="271" r:id="rId17"/>
    <p:sldId id="273" r:id="rId18"/>
    <p:sldId id="276" r:id="rId19"/>
    <p:sldId id="277" r:id="rId20"/>
    <p:sldId id="280" r:id="rId21"/>
    <p:sldId id="278" r:id="rId22"/>
    <p:sldId id="279" r:id="rId23"/>
    <p:sldId id="309" r:id="rId24"/>
    <p:sldId id="305" r:id="rId25"/>
    <p:sldId id="282" r:id="rId26"/>
    <p:sldId id="283" r:id="rId27"/>
    <p:sldId id="288" r:id="rId28"/>
    <p:sldId id="310" r:id="rId29"/>
    <p:sldId id="289" r:id="rId30"/>
    <p:sldId id="290" r:id="rId31"/>
    <p:sldId id="291" r:id="rId32"/>
    <p:sldId id="292" r:id="rId33"/>
    <p:sldId id="300" r:id="rId34"/>
    <p:sldId id="293" r:id="rId35"/>
    <p:sldId id="294" r:id="rId36"/>
    <p:sldId id="306" r:id="rId37"/>
    <p:sldId id="302" r:id="rId38"/>
    <p:sldId id="304" r:id="rId39"/>
    <p:sldId id="286" r:id="rId40"/>
    <p:sldId id="285" r:id="rId41"/>
    <p:sldId id="303" r:id="rId42"/>
  </p:sldIdLst>
  <p:sldSz cx="9144000" cy="6858000" type="screen4x3"/>
  <p:notesSz cx="7315200" cy="9601200"/>
  <p:defaultTextStyle>
    <a:defPPr>
      <a:defRPr lang="en-US"/>
    </a:defPPr>
    <a:lvl1pPr algn="ctr" rtl="0" fontAlgn="base">
      <a:spcBef>
        <a:spcPct val="0"/>
      </a:spcBef>
      <a:spcAft>
        <a:spcPct val="0"/>
      </a:spcAft>
      <a:defRPr sz="1600" kern="1200">
        <a:solidFill>
          <a:schemeClr val="tx1"/>
        </a:solidFill>
        <a:latin typeface="Arial" charset="0"/>
        <a:ea typeface="+mn-ea"/>
        <a:cs typeface="Arial" charset="0"/>
      </a:defRPr>
    </a:lvl1pPr>
    <a:lvl2pPr marL="457200" algn="ctr" rtl="0" fontAlgn="base">
      <a:spcBef>
        <a:spcPct val="0"/>
      </a:spcBef>
      <a:spcAft>
        <a:spcPct val="0"/>
      </a:spcAft>
      <a:defRPr sz="1600" kern="1200">
        <a:solidFill>
          <a:schemeClr val="tx1"/>
        </a:solidFill>
        <a:latin typeface="Arial" charset="0"/>
        <a:ea typeface="+mn-ea"/>
        <a:cs typeface="Arial" charset="0"/>
      </a:defRPr>
    </a:lvl2pPr>
    <a:lvl3pPr marL="914400" algn="ctr" rtl="0" fontAlgn="base">
      <a:spcBef>
        <a:spcPct val="0"/>
      </a:spcBef>
      <a:spcAft>
        <a:spcPct val="0"/>
      </a:spcAft>
      <a:defRPr sz="1600" kern="1200">
        <a:solidFill>
          <a:schemeClr val="tx1"/>
        </a:solidFill>
        <a:latin typeface="Arial" charset="0"/>
        <a:ea typeface="+mn-ea"/>
        <a:cs typeface="Arial" charset="0"/>
      </a:defRPr>
    </a:lvl3pPr>
    <a:lvl4pPr marL="1371600" algn="ctr" rtl="0" fontAlgn="base">
      <a:spcBef>
        <a:spcPct val="0"/>
      </a:spcBef>
      <a:spcAft>
        <a:spcPct val="0"/>
      </a:spcAft>
      <a:defRPr sz="1600" kern="1200">
        <a:solidFill>
          <a:schemeClr val="tx1"/>
        </a:solidFill>
        <a:latin typeface="Arial" charset="0"/>
        <a:ea typeface="+mn-ea"/>
        <a:cs typeface="Arial" charset="0"/>
      </a:defRPr>
    </a:lvl4pPr>
    <a:lvl5pPr marL="1828800" algn="ctr"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CC"/>
    <a:srgbClr val="FF0000"/>
    <a:srgbClr val="663300"/>
    <a:srgbClr val="0000FF"/>
    <a:srgbClr val="00FFFF"/>
    <a:srgbClr val="00FF00"/>
    <a:srgbClr val="DDDFE5"/>
    <a:srgbClr val="FF9933"/>
    <a:srgbClr val="6600CC"/>
    <a:srgbClr val="CC9900"/>
  </p:clrMru>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625" autoAdjust="0"/>
    <p:restoredTop sz="90594" autoAdjust="0"/>
  </p:normalViewPr>
  <p:slideViewPr>
    <p:cSldViewPr snapToGrid="0">
      <p:cViewPr varScale="1">
        <p:scale>
          <a:sx n="91" d="100"/>
          <a:sy n="91" d="100"/>
        </p:scale>
        <p:origin x="-108" y="-210"/>
      </p:cViewPr>
      <p:guideLst>
        <p:guide orient="horz" pos="1107"/>
        <p:guide pos="28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320"/>
    </p:cViewPr>
  </p:sorterViewPr>
  <p:notesViewPr>
    <p:cSldViewPr snapToGrid="0">
      <p:cViewPr>
        <p:scale>
          <a:sx n="90" d="100"/>
          <a:sy n="90" d="100"/>
        </p:scale>
        <p:origin x="-1488" y="-72"/>
      </p:cViewPr>
      <p:guideLst>
        <p:guide orient="horz" pos="3024"/>
        <p:guide pos="2304"/>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l" defTabSz="967054">
              <a:defRPr sz="1400"/>
            </a:lvl1pPr>
          </a:lstStyle>
          <a:p>
            <a:endParaRPr lang="en-US" dirty="0"/>
          </a:p>
        </p:txBody>
      </p:sp>
      <p:sp>
        <p:nvSpPr>
          <p:cNvPr id="36867" name="Rectangle 3"/>
          <p:cNvSpPr>
            <a:spLocks noGrp="1" noChangeArrowheads="1"/>
          </p:cNvSpPr>
          <p:nvPr>
            <p:ph type="dt" sz="quarter" idx="1"/>
          </p:nvPr>
        </p:nvSpPr>
        <p:spPr bwMode="auto">
          <a:xfrm>
            <a:off x="4143958"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7054">
              <a:defRPr sz="1400"/>
            </a:lvl1pPr>
          </a:lstStyle>
          <a:p>
            <a:endParaRPr lang="en-US" dirty="0"/>
          </a:p>
        </p:txBody>
      </p:sp>
      <p:sp>
        <p:nvSpPr>
          <p:cNvPr id="36868" name="Rectangle 4"/>
          <p:cNvSpPr>
            <a:spLocks noGrp="1" noChangeArrowheads="1"/>
          </p:cNvSpPr>
          <p:nvPr>
            <p:ph type="ftr" sz="quarter" idx="2"/>
          </p:nvPr>
        </p:nvSpPr>
        <p:spPr bwMode="auto">
          <a:xfrm>
            <a:off x="0" y="9119666"/>
            <a:ext cx="3169589"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l" defTabSz="967054">
              <a:defRPr sz="1400"/>
            </a:lvl1pPr>
          </a:lstStyle>
          <a:p>
            <a:r>
              <a:rPr lang="en-US" smtClean="0"/>
              <a:t>© Wyatt Technology Corporation 2011 – All Rights Reserved</a:t>
            </a:r>
            <a:endParaRPr lang="en-US" dirty="0"/>
          </a:p>
        </p:txBody>
      </p:sp>
      <p:sp>
        <p:nvSpPr>
          <p:cNvPr id="36869" name="Rectangle 5"/>
          <p:cNvSpPr>
            <a:spLocks noGrp="1" noChangeArrowheads="1"/>
          </p:cNvSpPr>
          <p:nvPr>
            <p:ph type="sldNum" sz="quarter" idx="3"/>
          </p:nvPr>
        </p:nvSpPr>
        <p:spPr bwMode="auto">
          <a:xfrm>
            <a:off x="4143958" y="9119666"/>
            <a:ext cx="3169589"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7054">
              <a:defRPr sz="1400"/>
            </a:lvl1pPr>
          </a:lstStyle>
          <a:p>
            <a:fld id="{E4878FA4-3D9E-450E-B1DB-D98A8303EC43}" type="slidenum">
              <a:rPr lang="en-US"/>
              <a:pPr/>
              <a:t>‹#›</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l" defTabSz="967054">
              <a:defRPr sz="1400"/>
            </a:lvl1pPr>
          </a:lstStyle>
          <a:p>
            <a:endParaRPr lang="en-US" dirty="0"/>
          </a:p>
        </p:txBody>
      </p:sp>
      <p:sp>
        <p:nvSpPr>
          <p:cNvPr id="6147" name="Rectangle 3"/>
          <p:cNvSpPr>
            <a:spLocks noGrp="1" noChangeArrowheads="1"/>
          </p:cNvSpPr>
          <p:nvPr>
            <p:ph type="dt" idx="1"/>
          </p:nvPr>
        </p:nvSpPr>
        <p:spPr bwMode="auto">
          <a:xfrm>
            <a:off x="4143958"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7054">
              <a:defRPr sz="1400"/>
            </a:lvl1pPr>
          </a:lstStyle>
          <a:p>
            <a:endParaRPr lang="en-US" dirty="0"/>
          </a:p>
        </p:txBody>
      </p:sp>
      <p:sp>
        <p:nvSpPr>
          <p:cNvPr id="6148" name="Rectangle 4"/>
          <p:cNvSpPr>
            <a:spLocks noGrp="1" noRot="1" noChangeAspect="1" noChangeArrowheads="1" noTextEdit="1"/>
          </p:cNvSpPr>
          <p:nvPr>
            <p:ph type="sldImg" idx="2"/>
          </p:nvPr>
        </p:nvSpPr>
        <p:spPr bwMode="auto">
          <a:xfrm>
            <a:off x="1260475" y="720725"/>
            <a:ext cx="4797425" cy="3598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731190" y="4561472"/>
            <a:ext cx="5852821" cy="431906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151" name="Rectangle 7"/>
          <p:cNvSpPr>
            <a:spLocks noGrp="1" noChangeArrowheads="1"/>
          </p:cNvSpPr>
          <p:nvPr>
            <p:ph type="sldNum" sz="quarter" idx="5"/>
          </p:nvPr>
        </p:nvSpPr>
        <p:spPr bwMode="auto">
          <a:xfrm>
            <a:off x="4586442" y="9119666"/>
            <a:ext cx="2727104"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7054">
              <a:defRPr sz="1000" baseline="0">
                <a:latin typeface="+mn-lt"/>
              </a:defRPr>
            </a:lvl1pPr>
          </a:lstStyle>
          <a:p>
            <a:fld id="{945D33A0-2E87-4DC7-A583-5C2CBC49FA0D}" type="slidenum">
              <a:rPr lang="en-US" smtClean="0"/>
              <a:pPr/>
              <a:t>‹#›</a:t>
            </a:fld>
            <a:endParaRPr lang="en-US" dirty="0"/>
          </a:p>
        </p:txBody>
      </p:sp>
      <p:sp>
        <p:nvSpPr>
          <p:cNvPr id="8" name="Footer Placeholder 7"/>
          <p:cNvSpPr>
            <a:spLocks noGrp="1"/>
          </p:cNvSpPr>
          <p:nvPr>
            <p:ph type="ftr" sz="quarter" idx="4"/>
          </p:nvPr>
        </p:nvSpPr>
        <p:spPr>
          <a:xfrm>
            <a:off x="1" y="9119666"/>
            <a:ext cx="4548327" cy="479897"/>
          </a:xfrm>
          <a:prstGeom prst="rect">
            <a:avLst/>
          </a:prstGeom>
        </p:spPr>
        <p:txBody>
          <a:bodyPr vert="horz" lIns="94732" tIns="47366" rIns="94732" bIns="47366" rtlCol="0" anchor="b"/>
          <a:lstStyle>
            <a:lvl1pPr algn="l">
              <a:defRPr sz="1000">
                <a:latin typeface="Calibri" pitchFamily="34" charset="0"/>
              </a:defRPr>
            </a:lvl1pPr>
          </a:lstStyle>
          <a:p>
            <a:r>
              <a:rPr lang="en-US" smtClean="0"/>
              <a:t>© Wyatt Technology Corporation 2011 – All Rights Reserved</a:t>
            </a:r>
            <a:endParaRPr lang="en-US" dirty="0"/>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100" kern="1200">
        <a:solidFill>
          <a:schemeClr val="tx1"/>
        </a:solidFill>
        <a:latin typeface="+mn-lt"/>
        <a:ea typeface="+mn-ea"/>
        <a:cs typeface="Arial" charset="0"/>
      </a:defRPr>
    </a:lvl1pPr>
    <a:lvl2pPr marL="457200" algn="l" rtl="0" fontAlgn="base">
      <a:spcBef>
        <a:spcPct val="30000"/>
      </a:spcBef>
      <a:spcAft>
        <a:spcPct val="0"/>
      </a:spcAft>
      <a:defRPr sz="1050" kern="1200">
        <a:solidFill>
          <a:schemeClr val="tx1"/>
        </a:solidFill>
        <a:latin typeface="+mn-lt"/>
        <a:ea typeface="+mn-ea"/>
        <a:cs typeface="Arial" charset="0"/>
      </a:defRPr>
    </a:lvl2pPr>
    <a:lvl3pPr marL="914400" algn="l" rtl="0" fontAlgn="base">
      <a:spcBef>
        <a:spcPct val="30000"/>
      </a:spcBef>
      <a:spcAft>
        <a:spcPct val="0"/>
      </a:spcAft>
      <a:defRPr sz="1000" kern="1200">
        <a:solidFill>
          <a:schemeClr val="tx1"/>
        </a:solidFill>
        <a:latin typeface="+mn-lt"/>
        <a:ea typeface="+mn-ea"/>
        <a:cs typeface="Arial" charset="0"/>
      </a:defRPr>
    </a:lvl3pPr>
    <a:lvl4pPr marL="1371600" algn="l" rtl="0" fontAlgn="base">
      <a:spcBef>
        <a:spcPct val="30000"/>
      </a:spcBef>
      <a:spcAft>
        <a:spcPct val="0"/>
      </a:spcAft>
      <a:defRPr sz="1000" kern="1200">
        <a:solidFill>
          <a:schemeClr val="tx1"/>
        </a:solidFill>
        <a:latin typeface="+mn-lt"/>
        <a:ea typeface="+mn-ea"/>
        <a:cs typeface="Arial" charset="0"/>
      </a:defRPr>
    </a:lvl4pPr>
    <a:lvl5pPr marL="1828800" algn="l" rtl="0" fontAlgn="base">
      <a:spcBef>
        <a:spcPct val="30000"/>
      </a:spcBef>
      <a:spcAft>
        <a:spcPct val="0"/>
      </a:spcAft>
      <a:defRPr sz="10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image" Target="../media/image27.png"/><Relationship Id="rId4" Type="http://schemas.openxmlformats.org/officeDocument/2006/relationships/image" Target="../media/image26.png"/></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image" Target="../media/image48.png"/></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image" Target="../media/image6.png"/></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image" Target="../media/image16.png"/></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ftr" sz="quarter" idx="4"/>
          </p:nvPr>
        </p:nvSpPr>
        <p:spPr/>
        <p:txBody>
          <a:bodyPr/>
          <a:lstStyle/>
          <a:p>
            <a:r>
              <a:rPr lang="en-US" smtClean="0"/>
              <a:t>© Wyatt Technology Corporation 2011 – All Rights Reserved</a:t>
            </a:r>
            <a:endParaRPr lang="en-US" dirty="0"/>
          </a:p>
        </p:txBody>
      </p:sp>
      <p:sp>
        <p:nvSpPr>
          <p:cNvPr id="46083" name="Rectangle 5"/>
          <p:cNvSpPr>
            <a:spLocks noGrp="1" noChangeArrowheads="1"/>
          </p:cNvSpPr>
          <p:nvPr>
            <p:ph type="sldNum" sz="quarter" idx="5"/>
          </p:nvPr>
        </p:nvSpPr>
        <p:spPr/>
        <p:txBody>
          <a:bodyPr/>
          <a:lstStyle/>
          <a:p>
            <a:fld id="{1285B0B4-9FAB-4CC7-A3DE-5CCEA88BD0EE}" type="slidenum">
              <a:rPr lang="en-US" smtClean="0"/>
              <a:pPr/>
              <a:t>1</a:t>
            </a:fld>
            <a:endParaRPr lang="en-US" dirty="0" smtClean="0"/>
          </a:p>
        </p:txBody>
      </p:sp>
      <p:sp>
        <p:nvSpPr>
          <p:cNvPr id="8" name="Slide Image Placeholder 7"/>
          <p:cNvSpPr>
            <a:spLocks noGrp="1" noRot="1" noChangeAspect="1"/>
          </p:cNvSpPr>
          <p:nvPr>
            <p:ph type="sldImg"/>
          </p:nvPr>
        </p:nvSpPr>
        <p:spPr/>
      </p:sp>
      <p:sp>
        <p:nvSpPr>
          <p:cNvPr id="9" name="Notes Placeholder 8"/>
          <p:cNvSpPr>
            <a:spLocks noGrp="1"/>
          </p:cNvSpPr>
          <p:nvPr>
            <p:ph type="body" idx="1"/>
          </p:nvPr>
        </p:nvSpPr>
        <p:spPr/>
        <p:txBody>
          <a:bodyPr>
            <a:normAutofit/>
          </a:bodyPr>
          <a:lstStyle/>
          <a:p>
            <a:r>
              <a:rPr lang="en-US" u="sng" dirty="0" smtClean="0"/>
              <a:t>Notes:  </a:t>
            </a:r>
          </a:p>
          <a:p>
            <a:r>
              <a:rPr lang="en-US" dirty="0" smtClean="0"/>
              <a:t>Additional information for each slide is presented in this section. </a:t>
            </a:r>
          </a:p>
          <a:p>
            <a:r>
              <a:rPr lang="en-US" dirty="0" smtClean="0"/>
              <a:t>Please feel free to use this space to take notes.</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3251" name="Rectangle 5"/>
          <p:cNvSpPr>
            <a:spLocks noGrp="1" noChangeArrowheads="1"/>
          </p:cNvSpPr>
          <p:nvPr>
            <p:ph type="sldNum" sz="quarter" idx="5"/>
          </p:nvPr>
        </p:nvSpPr>
        <p:spPr>
          <a:noFill/>
        </p:spPr>
        <p:txBody>
          <a:bodyPr/>
          <a:lstStyle/>
          <a:p>
            <a:fld id="{7DABE353-74D2-4E79-B60F-754658D8DBC9}" type="slidenum">
              <a:rPr lang="en-US" smtClean="0"/>
              <a:pPr/>
              <a:t>10</a:t>
            </a:fld>
            <a:endParaRPr lang="en-US" dirty="0" smtClean="0"/>
          </a:p>
        </p:txBody>
      </p:sp>
      <p:sp>
        <p:nvSpPr>
          <p:cNvPr id="53252" name="Rectangle 2"/>
          <p:cNvSpPr>
            <a:spLocks noGrp="1" noRot="1" noChangeAspect="1" noChangeArrowheads="1" noTextEdit="1"/>
          </p:cNvSpPr>
          <p:nvPr>
            <p:ph type="sldImg"/>
          </p:nvPr>
        </p:nvSpPr>
        <p:spPr>
          <a:ln/>
        </p:spPr>
      </p:sp>
      <p:sp>
        <p:nvSpPr>
          <p:cNvPr id="53253" name="Rectangle 3"/>
          <p:cNvSpPr>
            <a:spLocks noGrp="1" noChangeArrowheads="1"/>
          </p:cNvSpPr>
          <p:nvPr>
            <p:ph type="body" idx="1"/>
          </p:nvPr>
        </p:nvSpPr>
        <p:spPr>
          <a:noFill/>
          <a:ln/>
        </p:spPr>
        <p:txBody>
          <a:bodyPr/>
          <a:lstStyle/>
          <a:p>
            <a:r>
              <a:rPr lang="en-US" u="sng" dirty="0" smtClean="0"/>
              <a:t>Notes:</a:t>
            </a:r>
            <a:endParaRPr lang="en-US" dirty="0" smtClean="0"/>
          </a:p>
          <a:p>
            <a:pPr marL="177623" indent="-177623">
              <a:buFont typeface="Arial" pitchFamily="34" charset="0"/>
              <a:buChar char="•"/>
            </a:pPr>
            <a:r>
              <a:rPr lang="en-US" dirty="0" smtClean="0"/>
              <a:t>In this example we know that there is only one 1-mer and one 9-mer because our separation mechanism is perfect!  A Debye plot would show a concentration of “1” (from RI or UV) for each of the two data slices, and the combination of concentration plus LS data would give us a M</a:t>
            </a:r>
            <a:r>
              <a:rPr lang="en-US" baseline="-25000" dirty="0" smtClean="0"/>
              <a:t>w</a:t>
            </a:r>
            <a:r>
              <a:rPr lang="en-US" dirty="0" smtClean="0"/>
              <a:t> of 1 for the 1-mer and a M</a:t>
            </a:r>
            <a:r>
              <a:rPr lang="en-US" baseline="-25000" dirty="0" smtClean="0"/>
              <a:t>w</a:t>
            </a:r>
            <a:r>
              <a:rPr lang="en-US" dirty="0" smtClean="0"/>
              <a:t> of 9 for the 9-mer.  ASTRA then processes this slice-by-slice information, as indicated in the slide, to calculate the three averages.  This is the case when chromatography works, and the exact M</a:t>
            </a:r>
            <a:r>
              <a:rPr lang="en-US" baseline="-25000" dirty="0" smtClean="0"/>
              <a:t>n</a:t>
            </a:r>
            <a:r>
              <a:rPr lang="en-US" dirty="0" smtClean="0"/>
              <a:t>, M</a:t>
            </a:r>
            <a:r>
              <a:rPr lang="en-US" baseline="-25000" dirty="0" smtClean="0"/>
              <a:t>w</a:t>
            </a:r>
            <a:r>
              <a:rPr lang="en-US" dirty="0" smtClean="0"/>
              <a:t>, and M</a:t>
            </a:r>
            <a:r>
              <a:rPr lang="en-US" baseline="-25000" dirty="0" smtClean="0"/>
              <a:t>z</a:t>
            </a:r>
            <a:r>
              <a:rPr lang="en-US" dirty="0" smtClean="0"/>
              <a:t> values are obtained.  </a:t>
            </a:r>
          </a:p>
          <a:p>
            <a:pPr marL="177623" indent="-177623">
              <a:buFont typeface="Arial" pitchFamily="34" charset="0"/>
              <a:buChar char="•"/>
            </a:pPr>
            <a:r>
              <a:rPr lang="en-US" dirty="0" smtClean="0"/>
              <a:t>If our chromatography failed, both mers would co-elute.  ASTRA would recognize a concentration of “2” (from RI or UV) for the slice, and light scattering would give us a M</a:t>
            </a:r>
            <a:r>
              <a:rPr lang="en-US" baseline="-25000" dirty="0" smtClean="0"/>
              <a:t>w</a:t>
            </a:r>
            <a:r>
              <a:rPr lang="en-US" dirty="0" smtClean="0"/>
              <a:t> of 8.2.  In the formulas above, ASTRA would use the value 8.2 (from slice data) rather than 1 and 9, which would result in M</a:t>
            </a:r>
            <a:r>
              <a:rPr lang="en-US" baseline="-25000" dirty="0" smtClean="0"/>
              <a:t>n </a:t>
            </a:r>
            <a:r>
              <a:rPr lang="en-US" dirty="0" smtClean="0"/>
              <a:t>= 8.2, M</a:t>
            </a:r>
            <a:r>
              <a:rPr lang="en-US" baseline="-25000" dirty="0" smtClean="0"/>
              <a:t>w </a:t>
            </a:r>
            <a:r>
              <a:rPr lang="en-US" dirty="0" smtClean="0"/>
              <a:t>= 8.2, and M</a:t>
            </a:r>
            <a:r>
              <a:rPr lang="en-US" baseline="-25000" dirty="0" smtClean="0"/>
              <a:t>z</a:t>
            </a:r>
            <a:r>
              <a:rPr lang="en-US" dirty="0" smtClean="0"/>
              <a:t> = 8.2.  </a:t>
            </a:r>
          </a:p>
          <a:p>
            <a:pPr marL="177623" indent="-177623">
              <a:buFont typeface="Arial" pitchFamily="34" charset="0"/>
              <a:buChar char="•"/>
            </a:pPr>
            <a:r>
              <a:rPr lang="en-US" dirty="0" smtClean="0"/>
              <a:t>In other words, M</a:t>
            </a:r>
            <a:r>
              <a:rPr lang="en-US" baseline="-25000" dirty="0" smtClean="0"/>
              <a:t>n</a:t>
            </a:r>
            <a:r>
              <a:rPr lang="en-US" dirty="0" smtClean="0"/>
              <a:t> and M</a:t>
            </a:r>
            <a:r>
              <a:rPr lang="en-US" baseline="-25000" dirty="0" smtClean="0"/>
              <a:t>z</a:t>
            </a:r>
            <a:r>
              <a:rPr lang="en-US" dirty="0" smtClean="0"/>
              <a:t> are only as “good” as our separation!  </a:t>
            </a:r>
            <a:r>
              <a:rPr lang="en-US" b="1" dirty="0" smtClean="0"/>
              <a:t>M</a:t>
            </a:r>
            <a:r>
              <a:rPr lang="en-US" b="1" baseline="-25000" dirty="0" smtClean="0"/>
              <a:t>w</a:t>
            </a:r>
            <a:r>
              <a:rPr lang="en-US" b="1" dirty="0" smtClean="0"/>
              <a:t> should always be correct, regardless* of separation. </a:t>
            </a:r>
            <a:r>
              <a:rPr lang="en-US" dirty="0" smtClean="0"/>
              <a:t/>
            </a:r>
            <a:br>
              <a:rPr lang="en-US" dirty="0" smtClean="0"/>
            </a:br>
            <a:r>
              <a:rPr lang="en-US" dirty="0" smtClean="0"/>
              <a:t>*Beware the possibility of sample retention by the column!</a:t>
            </a:r>
          </a:p>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2227" name="Rectangle 5"/>
          <p:cNvSpPr>
            <a:spLocks noGrp="1" noChangeArrowheads="1"/>
          </p:cNvSpPr>
          <p:nvPr>
            <p:ph type="sldNum" sz="quarter" idx="5"/>
          </p:nvPr>
        </p:nvSpPr>
        <p:spPr>
          <a:noFill/>
        </p:spPr>
        <p:txBody>
          <a:bodyPr/>
          <a:lstStyle/>
          <a:p>
            <a:fld id="{70CB4D2F-CFB1-4C5D-98B4-441598B3EB81}" type="slidenum">
              <a:rPr lang="en-US" smtClean="0"/>
              <a:pPr/>
              <a:t>11</a:t>
            </a:fld>
            <a:endParaRPr lang="en-US" dirty="0" smtClean="0"/>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noFill/>
          <a:ln/>
        </p:spPr>
        <p:txBody>
          <a:bodyPr/>
          <a:lstStyle/>
          <a:p>
            <a:r>
              <a:rPr lang="en-US" u="sng" dirty="0" smtClean="0"/>
              <a:t>Notes:</a:t>
            </a:r>
            <a:endParaRPr lang="en-US" dirty="0" smtClean="0"/>
          </a:p>
          <a:p>
            <a:pPr marL="177623" indent="-177623">
              <a:buSzPct val="100000"/>
              <a:buFont typeface="Arial" pitchFamily="34" charset="0"/>
              <a:buChar char="•"/>
            </a:pPr>
            <a:r>
              <a:rPr lang="en-US" i="1" dirty="0" smtClean="0">
                <a:latin typeface="Calibri" pitchFamily="34" charset="0"/>
              </a:rPr>
              <a:t>M</a:t>
            </a:r>
            <a:r>
              <a:rPr lang="en-US" i="1" baseline="-25000" dirty="0" smtClean="0">
                <a:latin typeface="Calibri" pitchFamily="34" charset="0"/>
              </a:rPr>
              <a:t>n</a:t>
            </a:r>
            <a:r>
              <a:rPr lang="en-US" baseline="-25000" dirty="0" smtClean="0">
                <a:latin typeface="Calibri" pitchFamily="34" charset="0"/>
              </a:rPr>
              <a:t>  </a:t>
            </a:r>
            <a:r>
              <a:rPr lang="en-US" dirty="0" smtClean="0">
                <a:latin typeface="Calibri" pitchFamily="34" charset="0"/>
              </a:rPr>
              <a:t>is the number average molar mass and is a function of the low molar mass fraction of the polymer. </a:t>
            </a:r>
            <a:r>
              <a:rPr lang="en-US" i="1" dirty="0" smtClean="0">
                <a:latin typeface="Calibri" pitchFamily="34" charset="0"/>
              </a:rPr>
              <a:t>M</a:t>
            </a:r>
            <a:r>
              <a:rPr lang="en-US" i="1" baseline="-25000" dirty="0" smtClean="0">
                <a:latin typeface="Calibri" pitchFamily="34" charset="0"/>
              </a:rPr>
              <a:t>n</a:t>
            </a:r>
            <a:r>
              <a:rPr lang="en-US" dirty="0" smtClean="0">
                <a:latin typeface="Calibri" pitchFamily="34" charset="0"/>
              </a:rPr>
              <a:t> is related to properties like flexibility and tackiness. </a:t>
            </a:r>
            <a:r>
              <a:rPr lang="en-US" i="1" dirty="0" smtClean="0">
                <a:latin typeface="Calibri" pitchFamily="34" charset="0"/>
              </a:rPr>
              <a:t>M</a:t>
            </a:r>
            <a:r>
              <a:rPr lang="en-US" i="1" baseline="-25000" dirty="0" smtClean="0">
                <a:latin typeface="Calibri" pitchFamily="34" charset="0"/>
              </a:rPr>
              <a:t>n</a:t>
            </a:r>
            <a:r>
              <a:rPr lang="en-US" baseline="-25000" dirty="0" smtClean="0">
                <a:latin typeface="Calibri" pitchFamily="34" charset="0"/>
              </a:rPr>
              <a:t> </a:t>
            </a:r>
            <a:r>
              <a:rPr lang="en-US" dirty="0" smtClean="0">
                <a:latin typeface="Calibri" pitchFamily="34" charset="0"/>
              </a:rPr>
              <a:t>is directly determined by measuring the osmotic pressure of a polymer.</a:t>
            </a:r>
          </a:p>
          <a:p>
            <a:pPr marL="177623" indent="-177623">
              <a:buSzPct val="100000"/>
              <a:buFont typeface="Arial" pitchFamily="34" charset="0"/>
              <a:buChar char="•"/>
            </a:pPr>
            <a:r>
              <a:rPr lang="en-US" i="1" dirty="0" smtClean="0">
                <a:latin typeface="Calibri" pitchFamily="34" charset="0"/>
              </a:rPr>
              <a:t>M</a:t>
            </a:r>
            <a:r>
              <a:rPr lang="en-US" i="1" baseline="-25000" dirty="0" smtClean="0">
                <a:latin typeface="Calibri" pitchFamily="34" charset="0"/>
              </a:rPr>
              <a:t>w</a:t>
            </a:r>
            <a:r>
              <a:rPr lang="en-US" baseline="-25000" dirty="0" smtClean="0">
                <a:latin typeface="Calibri" pitchFamily="34" charset="0"/>
              </a:rPr>
              <a:t>   </a:t>
            </a:r>
            <a:r>
              <a:rPr lang="en-US" dirty="0" smtClean="0">
                <a:latin typeface="Calibri" pitchFamily="34" charset="0"/>
              </a:rPr>
              <a:t>is the weight average molar mass is dominated by the high molar mass fraction of the polymer . </a:t>
            </a:r>
            <a:r>
              <a:rPr lang="en-US" i="1" dirty="0" smtClean="0">
                <a:latin typeface="Calibri" pitchFamily="34" charset="0"/>
              </a:rPr>
              <a:t>M</a:t>
            </a:r>
            <a:r>
              <a:rPr lang="en-US" i="1" baseline="-25000" dirty="0" smtClean="0">
                <a:latin typeface="Calibri" pitchFamily="34" charset="0"/>
              </a:rPr>
              <a:t>w</a:t>
            </a:r>
            <a:r>
              <a:rPr lang="en-US" dirty="0" smtClean="0">
                <a:latin typeface="Calibri" pitchFamily="34" charset="0"/>
              </a:rPr>
              <a:t> is related to properties like strength, tensile and impact resistance. </a:t>
            </a:r>
            <a:r>
              <a:rPr lang="en-US" i="1" dirty="0" smtClean="0">
                <a:latin typeface="Calibri" pitchFamily="34" charset="0"/>
              </a:rPr>
              <a:t>M</a:t>
            </a:r>
            <a:r>
              <a:rPr lang="en-US" i="1" baseline="-25000" dirty="0" smtClean="0">
                <a:latin typeface="Calibri" pitchFamily="34" charset="0"/>
              </a:rPr>
              <a:t>w</a:t>
            </a:r>
            <a:r>
              <a:rPr lang="en-US" baseline="-25000" dirty="0" smtClean="0">
                <a:latin typeface="Calibri" pitchFamily="34" charset="0"/>
              </a:rPr>
              <a:t>  </a:t>
            </a:r>
            <a:r>
              <a:rPr lang="en-US" dirty="0" smtClean="0">
                <a:latin typeface="Calibri" pitchFamily="34" charset="0"/>
              </a:rPr>
              <a:t>is directly measured by light scattering.</a:t>
            </a:r>
          </a:p>
          <a:p>
            <a:pPr marL="177623" indent="-177623">
              <a:buSzPct val="100000"/>
              <a:buFont typeface="Arial" pitchFamily="34" charset="0"/>
              <a:buChar char="•"/>
            </a:pPr>
            <a:r>
              <a:rPr lang="en-US" i="1" dirty="0" smtClean="0">
                <a:latin typeface="Calibri" pitchFamily="34" charset="0"/>
              </a:rPr>
              <a:t>M</a:t>
            </a:r>
            <a:r>
              <a:rPr lang="en-US" i="1" baseline="-25000" dirty="0" smtClean="0">
                <a:latin typeface="Calibri" pitchFamily="34" charset="0"/>
              </a:rPr>
              <a:t>z</a:t>
            </a:r>
            <a:r>
              <a:rPr lang="en-US" baseline="-25000" dirty="0" smtClean="0">
                <a:latin typeface="Calibri" pitchFamily="34" charset="0"/>
              </a:rPr>
              <a:t>   </a:t>
            </a:r>
            <a:r>
              <a:rPr lang="en-US" dirty="0" smtClean="0">
                <a:latin typeface="Calibri" pitchFamily="34" charset="0"/>
              </a:rPr>
              <a:t>is the Z-average molar mass and is dominated by the presence of very high molar mass fraction of the polymer. </a:t>
            </a:r>
            <a:r>
              <a:rPr lang="en-US" i="1" dirty="0" smtClean="0">
                <a:latin typeface="Calibri" pitchFamily="34" charset="0"/>
              </a:rPr>
              <a:t>M</a:t>
            </a:r>
            <a:r>
              <a:rPr lang="en-US" i="1" baseline="-25000" dirty="0" smtClean="0">
                <a:latin typeface="Calibri" pitchFamily="34" charset="0"/>
              </a:rPr>
              <a:t>z</a:t>
            </a:r>
            <a:r>
              <a:rPr lang="en-US" i="1" dirty="0" smtClean="0">
                <a:latin typeface="Calibri" pitchFamily="34" charset="0"/>
              </a:rPr>
              <a:t> </a:t>
            </a:r>
            <a:r>
              <a:rPr lang="en-US" dirty="0" smtClean="0">
                <a:latin typeface="Calibri" pitchFamily="34" charset="0"/>
              </a:rPr>
              <a:t> is related to properties like brittleness. </a:t>
            </a:r>
            <a:r>
              <a:rPr lang="en-US" i="1" dirty="0" smtClean="0">
                <a:latin typeface="Calibri" pitchFamily="34" charset="0"/>
              </a:rPr>
              <a:t>M</a:t>
            </a:r>
            <a:r>
              <a:rPr lang="en-US" i="1" baseline="-25000" dirty="0" smtClean="0">
                <a:latin typeface="Calibri" pitchFamily="34" charset="0"/>
              </a:rPr>
              <a:t>z</a:t>
            </a:r>
            <a:r>
              <a:rPr lang="en-US" i="1" dirty="0" smtClean="0">
                <a:latin typeface="Calibri" pitchFamily="34" charset="0"/>
              </a:rPr>
              <a:t> </a:t>
            </a:r>
            <a:r>
              <a:rPr lang="en-US" dirty="0" smtClean="0">
                <a:latin typeface="Calibri" pitchFamily="34" charset="0"/>
              </a:rPr>
              <a:t> is directly measured by a centrifuge (sedimentation velocity).</a:t>
            </a:r>
          </a:p>
          <a:p>
            <a:pPr marL="177623" indent="-177623">
              <a:buSzPct val="100000"/>
              <a:buFont typeface="Arial" pitchFamily="34" charset="0"/>
              <a:buChar char="•"/>
            </a:pPr>
            <a:r>
              <a:rPr lang="en-US" i="1" dirty="0" smtClean="0">
                <a:latin typeface="Calibri" pitchFamily="34" charset="0"/>
              </a:rPr>
              <a:t>M</a:t>
            </a:r>
            <a:r>
              <a:rPr lang="en-US" i="1" baseline="-25000" dirty="0" smtClean="0">
                <a:latin typeface="Calibri" pitchFamily="34" charset="0"/>
              </a:rPr>
              <a:t>v </a:t>
            </a:r>
            <a:r>
              <a:rPr lang="en-US" baseline="-25000" dirty="0" smtClean="0">
                <a:latin typeface="Calibri" pitchFamily="34" charset="0"/>
              </a:rPr>
              <a:t>  </a:t>
            </a:r>
            <a:r>
              <a:rPr lang="en-US" dirty="0" smtClean="0">
                <a:latin typeface="Calibri" pitchFamily="34" charset="0"/>
              </a:rPr>
              <a:t>is the viscosity average molar mass (if a viscometer is present). It is measured directly  by a viscometer.</a:t>
            </a:r>
          </a:p>
          <a:p>
            <a:pPr marL="177623" indent="-177623">
              <a:buSzPct val="100000"/>
              <a:buFont typeface="Arial" pitchFamily="34" charset="0"/>
              <a:buChar char="•"/>
            </a:pPr>
            <a:r>
              <a:rPr lang="en-US" i="1" dirty="0" smtClean="0">
                <a:latin typeface="Calibri" pitchFamily="34" charset="0"/>
              </a:rPr>
              <a:t>M</a:t>
            </a:r>
            <a:r>
              <a:rPr lang="en-US" i="1" baseline="-25000" dirty="0" smtClean="0">
                <a:latin typeface="Calibri" pitchFamily="34" charset="0"/>
              </a:rPr>
              <a:t>p</a:t>
            </a:r>
            <a:r>
              <a:rPr lang="en-US" baseline="-25000" dirty="0" smtClean="0">
                <a:latin typeface="Calibri" pitchFamily="34" charset="0"/>
              </a:rPr>
              <a:t>   </a:t>
            </a:r>
            <a:r>
              <a:rPr lang="en-US" dirty="0" smtClean="0">
                <a:latin typeface="Calibri" pitchFamily="34" charset="0"/>
              </a:rPr>
              <a:t>is the molar mass eluting at the apex of the peak.</a:t>
            </a:r>
          </a:p>
          <a:p>
            <a:pPr marL="177623" indent="-177623">
              <a:buSzPct val="100000"/>
              <a:buFont typeface="Arial" pitchFamily="34" charset="0"/>
              <a:buChar char="•"/>
            </a:pPr>
            <a:r>
              <a:rPr lang="en-US" dirty="0" smtClean="0"/>
              <a:t>The calculations of number, weight, and “z” averages are based on an assumption that each slice in a chromatogram is monodisperse.  </a:t>
            </a:r>
          </a:p>
          <a:p>
            <a:pPr marL="177623" indent="-177623">
              <a:buSzPct val="100000"/>
              <a:buFont typeface="Arial" pitchFamily="34" charset="0"/>
              <a:buChar char="•"/>
            </a:pPr>
            <a:r>
              <a:rPr lang="en-US" dirty="0" smtClean="0"/>
              <a:t>If molecules of different  molecular weights co-elute, the number and “z” averages will be inaccurate, but the weight average will be still accurate.</a:t>
            </a:r>
          </a:p>
          <a:p>
            <a:pPr marL="177623" indent="-177623">
              <a:buSzPct val="100000"/>
              <a:buFont typeface="Arial" pitchFamily="34" charset="0"/>
              <a:buChar char="•"/>
            </a:pPr>
            <a:r>
              <a:rPr lang="en-US" dirty="0" smtClean="0"/>
              <a:t>For our example (40 kDa Dextran), the molar mass moments  (in g/mol) are:</a:t>
            </a:r>
            <a:br>
              <a:rPr lang="en-US" dirty="0" smtClean="0"/>
            </a:br>
            <a:r>
              <a:rPr lang="en-US" b="1" dirty="0" smtClean="0"/>
              <a:t>Mn</a:t>
            </a:r>
            <a:r>
              <a:rPr lang="en-US" dirty="0" smtClean="0"/>
              <a:t>   2.942e+4(0.2%),   </a:t>
            </a:r>
            <a:r>
              <a:rPr lang="en-US" b="1" dirty="0" smtClean="0"/>
              <a:t>Mp</a:t>
            </a:r>
            <a:r>
              <a:rPr lang="en-US" dirty="0" smtClean="0"/>
              <a:t>   3.465e+4(0.0%),   </a:t>
            </a:r>
            <a:r>
              <a:rPr lang="en-US" b="1" dirty="0" smtClean="0"/>
              <a:t>Mv</a:t>
            </a:r>
            <a:r>
              <a:rPr lang="en-US" dirty="0" smtClean="0"/>
              <a:t>   n/a,   </a:t>
            </a:r>
            <a:r>
              <a:rPr lang="en-US" b="1" dirty="0" smtClean="0"/>
              <a:t>Mw</a:t>
            </a:r>
            <a:r>
              <a:rPr lang="en-US" dirty="0" smtClean="0"/>
              <a:t>   4.076e+4(0.1%),   </a:t>
            </a:r>
            <a:br>
              <a:rPr lang="en-US" dirty="0" smtClean="0"/>
            </a:br>
            <a:r>
              <a:rPr lang="en-US" b="1" dirty="0" smtClean="0"/>
              <a:t>Mz</a:t>
            </a:r>
            <a:r>
              <a:rPr lang="en-US" dirty="0" smtClean="0"/>
              <a:t>   5.596e+4(0.1%),   </a:t>
            </a:r>
            <a:r>
              <a:rPr lang="en-US" b="1" dirty="0" smtClean="0"/>
              <a:t>M(avg)</a:t>
            </a:r>
            <a:r>
              <a:rPr lang="en-US" dirty="0" smtClean="0"/>
              <a:t>   4.977e+4(0.0%).</a:t>
            </a:r>
          </a:p>
          <a:p>
            <a:pPr marL="177623" indent="-177623">
              <a:buSzPct val="100000"/>
              <a:buFont typeface="Arial" pitchFamily="34" charset="0"/>
              <a:buChar char="•"/>
            </a:pPr>
            <a:r>
              <a:rPr lang="en-US" b="1" dirty="0" smtClean="0"/>
              <a:t>Polydispersity</a:t>
            </a:r>
            <a:r>
              <a:rPr lang="en-US" dirty="0" smtClean="0"/>
              <a:t>   </a:t>
            </a:r>
            <a:r>
              <a:rPr lang="en-US" b="1" dirty="0" smtClean="0"/>
              <a:t>Mw/Mn</a:t>
            </a:r>
            <a:r>
              <a:rPr lang="en-US" dirty="0" smtClean="0"/>
              <a:t>   1.385(0.2%),   </a:t>
            </a:r>
            <a:r>
              <a:rPr lang="en-US" b="1" dirty="0" smtClean="0"/>
              <a:t>Mz/Mn</a:t>
            </a:r>
            <a:r>
              <a:rPr lang="en-US" dirty="0" smtClean="0"/>
              <a:t>   1.902(0.2%).</a:t>
            </a:r>
          </a:p>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4275" name="Rectangle 5"/>
          <p:cNvSpPr>
            <a:spLocks noGrp="1" noChangeArrowheads="1"/>
          </p:cNvSpPr>
          <p:nvPr>
            <p:ph type="sldNum" sz="quarter" idx="5"/>
          </p:nvPr>
        </p:nvSpPr>
        <p:spPr>
          <a:noFill/>
        </p:spPr>
        <p:txBody>
          <a:bodyPr/>
          <a:lstStyle/>
          <a:p>
            <a:fld id="{B6729006-A0E6-481C-8183-3113367937C7}" type="slidenum">
              <a:rPr lang="en-US" smtClean="0"/>
              <a:pPr/>
              <a:t>12</a:t>
            </a:fld>
            <a:endParaRPr lang="en-US" dirty="0" smtClean="0"/>
          </a:p>
        </p:txBody>
      </p:sp>
      <p:sp>
        <p:nvSpPr>
          <p:cNvPr id="54276" name="Rectangle 2"/>
          <p:cNvSpPr>
            <a:spLocks noGrp="1" noRot="1" noChangeAspect="1" noChangeArrowheads="1" noTextEdit="1"/>
          </p:cNvSpPr>
          <p:nvPr>
            <p:ph type="sldImg"/>
          </p:nvPr>
        </p:nvSpPr>
        <p:spPr>
          <a:ln/>
        </p:spPr>
      </p:sp>
      <p:sp>
        <p:nvSpPr>
          <p:cNvPr id="54277"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The mean square radius          is the mass distribution about the center of mass, weighted by the square of the distance </a:t>
            </a:r>
            <a:r>
              <a:rPr lang="en-US" i="1" dirty="0" smtClean="0"/>
              <a:t>r</a:t>
            </a:r>
            <a:r>
              <a:rPr lang="en-US" i="1" baseline="-25000" dirty="0" smtClean="0"/>
              <a:t>j</a:t>
            </a:r>
            <a:r>
              <a:rPr lang="en-US" dirty="0" smtClean="0"/>
              <a:t> from the center of mass.</a:t>
            </a:r>
          </a:p>
          <a:p>
            <a:pPr marL="177623" indent="-177623">
              <a:buFont typeface="Arial" pitchFamily="34" charset="0"/>
              <a:buChar char="•"/>
            </a:pPr>
            <a:r>
              <a:rPr lang="en-US" dirty="0" smtClean="0"/>
              <a:t>No assumption of conformation is required!  The z-average RMS radius (R</a:t>
            </a:r>
            <a:r>
              <a:rPr lang="en-US" baseline="-25000" dirty="0" smtClean="0"/>
              <a:t>z</a:t>
            </a:r>
            <a:r>
              <a:rPr lang="en-US" dirty="0" smtClean="0"/>
              <a:t> in the ASTRA report) is accurate for any molecular conformation (no concentration detector required) since the LS intensity is proportional to the concentration and molar mass. </a:t>
            </a:r>
          </a:p>
          <a:p>
            <a:pPr marL="177623" indent="-177623">
              <a:buFont typeface="Arial" pitchFamily="34" charset="0"/>
              <a:buChar char="•"/>
            </a:pPr>
            <a:r>
              <a:rPr lang="en-US" dirty="0" smtClean="0"/>
              <a:t>Why is it called a z-average radius? For the case of an ideal polymer coil, the molar mass is proportional to the mean square radius and therefore the expression for R</a:t>
            </a:r>
            <a:r>
              <a:rPr lang="en-US" baseline="-25000" dirty="0" smtClean="0"/>
              <a:t>z</a:t>
            </a:r>
            <a:r>
              <a:rPr lang="en-US" dirty="0" smtClean="0"/>
              <a:t> is similar to the expression for the z-average molar mass.  </a:t>
            </a:r>
          </a:p>
          <a:p>
            <a:pPr marL="177623" indent="-177623">
              <a:buFont typeface="Arial" pitchFamily="34" charset="0"/>
              <a:buChar char="•"/>
            </a:pPr>
            <a:r>
              <a:rPr lang="en-US" dirty="0" smtClean="0"/>
              <a:t>ASTRA also calculates the number average and weight average rms radii:</a:t>
            </a:r>
          </a:p>
          <a:p>
            <a:endParaRPr lang="en-US" dirty="0" smtClean="0"/>
          </a:p>
          <a:p>
            <a:endParaRPr lang="en-US" dirty="0" smtClean="0"/>
          </a:p>
          <a:p>
            <a:endParaRPr lang="en-US" dirty="0" smtClean="0"/>
          </a:p>
        </p:txBody>
      </p:sp>
      <p:sp>
        <p:nvSpPr>
          <p:cNvPr id="167938" name="Rectangle 2"/>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pic>
        <p:nvPicPr>
          <p:cNvPr id="1679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17908" y="4820256"/>
            <a:ext cx="267523" cy="242424"/>
          </a:xfrm>
          <a:prstGeom prst="rect">
            <a:avLst/>
          </a:prstGeom>
          <a:noFill/>
        </p:spPr>
      </p:pic>
      <p:pic>
        <p:nvPicPr>
          <p:cNvPr id="16794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57600" y="6596210"/>
            <a:ext cx="1215891" cy="477711"/>
          </a:xfrm>
          <a:prstGeom prst="rect">
            <a:avLst/>
          </a:prstGeom>
          <a:noFill/>
        </p:spPr>
      </p:pic>
      <p:pic>
        <p:nvPicPr>
          <p:cNvPr id="167939"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019869" y="6487160"/>
            <a:ext cx="1280409" cy="695812"/>
          </a:xfrm>
          <a:prstGeom prst="rect">
            <a:avLst/>
          </a:prstGeom>
          <a:noFill/>
        </p:spPr>
      </p:pic>
      <p:sp>
        <p:nvSpPr>
          <p:cNvPr id="167941" name="Rectangle 5"/>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67942" name="Rectangle 6"/>
          <p:cNvSpPr>
            <a:spLocks noChangeArrowheads="1"/>
          </p:cNvSpPr>
          <p:nvPr/>
        </p:nvSpPr>
        <p:spPr bwMode="auto">
          <a:xfrm>
            <a:off x="0" y="1450621"/>
            <a:ext cx="191379" cy="388045"/>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pPr algn="l" defTabSz="947319"/>
            <a:endParaRPr lang="en-US" sz="1900" dirty="0" smtClean="0">
              <a:latin typeface="Arial" pitchFamily="34" charset="0"/>
            </a:endParaRPr>
          </a:p>
        </p:txBody>
      </p:sp>
      <p:sp>
        <p:nvSpPr>
          <p:cNvPr id="167943" name="Rectangle 7"/>
          <p:cNvSpPr>
            <a:spLocks noChangeArrowheads="1"/>
          </p:cNvSpPr>
          <p:nvPr/>
        </p:nvSpPr>
        <p:spPr bwMode="auto">
          <a:xfrm>
            <a:off x="0" y="2885397"/>
            <a:ext cx="191379" cy="388045"/>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pPr algn="l" defTabSz="947319"/>
            <a:endParaRPr lang="en-US" sz="1900" dirty="0"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Some constants need to be determined once for day-to-day collections for a given HPLC setup (solvent, instrument and instrument connections).  These are usually determined with some monodisperse and isotropic scatterer like BSA for aqueous applications or a narrow M</a:t>
            </a:r>
            <a:r>
              <a:rPr lang="en-US" baseline="-25000" dirty="0" smtClean="0"/>
              <a:t>w</a:t>
            </a:r>
            <a:r>
              <a:rPr lang="en-US" dirty="0" smtClean="0"/>
              <a:t> distribution polystyrene  (e.g. 30 kDa) for organic applications. </a:t>
            </a:r>
          </a:p>
          <a:p>
            <a:pPr marL="177623" indent="-177623">
              <a:buFont typeface="Arial" pitchFamily="34" charset="0"/>
              <a:buChar char="•"/>
            </a:pPr>
            <a:r>
              <a:rPr lang="en-US" dirty="0" smtClean="0"/>
              <a:t>Save the data collection with your validation standard as a </a:t>
            </a:r>
            <a:r>
              <a:rPr lang="en-US" i="1" dirty="0" smtClean="0"/>
              <a:t>METHOD </a:t>
            </a:r>
            <a:r>
              <a:rPr lang="en-US" dirty="0" smtClean="0"/>
              <a:t>and use this method for data collection with your samples.</a:t>
            </a:r>
          </a:p>
          <a:p>
            <a:pPr marL="177623" indent="-177623">
              <a:buFont typeface="Arial" pitchFamily="34" charset="0"/>
              <a:buChar char="•"/>
            </a:pPr>
            <a:r>
              <a:rPr lang="en-US" dirty="0" smtClean="0"/>
              <a:t>It is generally a good idea to periodically re-run your validation standard to confirm that your system is still in good working order.</a:t>
            </a:r>
          </a:p>
          <a:p>
            <a:pPr marL="177623" indent="-177623">
              <a:buFont typeface="Arial" pitchFamily="34" charset="0"/>
              <a:buChar char="•"/>
            </a:pPr>
            <a:r>
              <a:rPr lang="en-US" b="1" i="1" dirty="0" smtClean="0"/>
              <a:t>METHODS</a:t>
            </a:r>
            <a:r>
              <a:rPr lang="en-US" b="1" dirty="0" smtClean="0"/>
              <a:t> were called </a:t>
            </a:r>
            <a:r>
              <a:rPr lang="en-US" b="1" i="1" dirty="0" smtClean="0"/>
              <a:t>TEMPLATES</a:t>
            </a:r>
            <a:r>
              <a:rPr lang="en-US" b="1" baseline="0" dirty="0" smtClean="0"/>
              <a:t> in ASTRA 5!</a:t>
            </a:r>
            <a:endParaRPr lang="en-US" b="1" dirty="0" smtClean="0"/>
          </a:p>
        </p:txBody>
      </p:sp>
      <p:sp>
        <p:nvSpPr>
          <p:cNvPr id="55300" name="Footer Placeholder 3"/>
          <p:cNvSpPr>
            <a:spLocks noGrp="1"/>
          </p:cNvSpPr>
          <p:nvPr>
            <p:ph type="ftr" sz="quarter" idx="4"/>
          </p:nvPr>
        </p:nvSpPr>
        <p:spPr>
          <a:noFill/>
        </p:spPr>
        <p:txBody>
          <a:bodyPr/>
          <a:lstStyle/>
          <a:p>
            <a:r>
              <a:rPr lang="en-US" smtClean="0"/>
              <a:t>© Wyatt Technology Corporation 2011 – All Rights Reserved</a:t>
            </a:r>
            <a:endParaRPr lang="en-US" dirty="0"/>
          </a:p>
        </p:txBody>
      </p:sp>
      <p:sp>
        <p:nvSpPr>
          <p:cNvPr id="55301" name="Slide Number Placeholder 4"/>
          <p:cNvSpPr>
            <a:spLocks noGrp="1"/>
          </p:cNvSpPr>
          <p:nvPr>
            <p:ph type="sldNum" sz="quarter" idx="5"/>
          </p:nvPr>
        </p:nvSpPr>
        <p:spPr>
          <a:noFill/>
        </p:spPr>
        <p:txBody>
          <a:bodyPr/>
          <a:lstStyle/>
          <a:p>
            <a:fld id="{C5D5F5BC-DCB9-4155-8697-3E58D7C58D76}" type="slidenum">
              <a:rPr lang="en-US" smtClean="0"/>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4"/>
          <p:cNvSpPr>
            <a:spLocks noGrp="1" noChangeArrowheads="1"/>
          </p:cNvSpPr>
          <p:nvPr>
            <p:ph type="ftr" sz="quarter" idx="4"/>
          </p:nvPr>
        </p:nvSpPr>
        <p:spPr/>
        <p:txBody>
          <a:bodyPr/>
          <a:lstStyle/>
          <a:p>
            <a:r>
              <a:rPr lang="en-US" smtClean="0"/>
              <a:t>© Wyatt Technology Corporation 2011 – All Rights Reserved</a:t>
            </a:r>
            <a:endParaRPr lang="en-US" dirty="0"/>
          </a:p>
        </p:txBody>
      </p:sp>
      <p:sp>
        <p:nvSpPr>
          <p:cNvPr id="56323" name="Rectangle 5"/>
          <p:cNvSpPr>
            <a:spLocks noGrp="1" noChangeArrowheads="1"/>
          </p:cNvSpPr>
          <p:nvPr>
            <p:ph type="sldNum" sz="quarter" idx="5"/>
          </p:nvPr>
        </p:nvSpPr>
        <p:spPr/>
        <p:txBody>
          <a:bodyPr/>
          <a:lstStyle/>
          <a:p>
            <a:fld id="{278EE3D8-FE1F-4DB2-9BF6-7BE9916C4BFD}" type="slidenum">
              <a:rPr lang="en-US" smtClean="0"/>
              <a:pPr/>
              <a:t>14</a:t>
            </a:fld>
            <a:endParaRPr lang="en-US" dirty="0" smtClean="0"/>
          </a:p>
        </p:txBody>
      </p:sp>
      <p:sp>
        <p:nvSpPr>
          <p:cNvPr id="12" name="Slide Image Placeholder 11"/>
          <p:cNvSpPr>
            <a:spLocks noGrp="1" noRot="1" noChangeAspect="1"/>
          </p:cNvSpPr>
          <p:nvPr>
            <p:ph type="sldImg"/>
          </p:nvPr>
        </p:nvSpPr>
        <p:spPr/>
      </p:sp>
      <p:sp>
        <p:nvSpPr>
          <p:cNvPr id="13" name="Notes Placeholder 12"/>
          <p:cNvSpPr>
            <a:spLocks noGrp="1"/>
          </p:cNvSpPr>
          <p:nvPr>
            <p:ph type="body" idx="1"/>
          </p:nvPr>
        </p:nvSpPr>
        <p:spPr/>
        <p:txBody>
          <a:bodyPr>
            <a:normAutofit/>
          </a:bodyPr>
          <a:lstStyle/>
          <a:p>
            <a:r>
              <a:rPr lang="en-US" u="sng" dirty="0" smtClean="0"/>
              <a:t>Notes:</a:t>
            </a:r>
          </a:p>
          <a:p>
            <a:r>
              <a:rPr lang="en-US" dirty="0" smtClean="0"/>
              <a:t>See </a:t>
            </a:r>
            <a:r>
              <a:rPr lang="en-US" i="1" dirty="0" smtClean="0"/>
              <a:t>Section 7 </a:t>
            </a:r>
            <a:r>
              <a:rPr lang="en-US" dirty="0" smtClean="0"/>
              <a:t>of your LSU binder  and the self-guided tutorial “</a:t>
            </a:r>
            <a:r>
              <a:rPr lang="en-US" i="1" dirty="0" smtClean="0"/>
              <a:t>SEC-MALS Processing</a:t>
            </a:r>
            <a:r>
              <a:rPr lang="en-US" dirty="0" smtClean="0"/>
              <a:t>” for a processing guide to establish system parameters, such as Normalization, Alignment and Band Broadening.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7347" name="Rectangle 5"/>
          <p:cNvSpPr>
            <a:spLocks noGrp="1" noChangeArrowheads="1"/>
          </p:cNvSpPr>
          <p:nvPr>
            <p:ph type="sldNum" sz="quarter" idx="5"/>
          </p:nvPr>
        </p:nvSpPr>
        <p:spPr>
          <a:noFill/>
        </p:spPr>
        <p:txBody>
          <a:bodyPr/>
          <a:lstStyle/>
          <a:p>
            <a:fld id="{DFCFF0A7-876F-4527-A3BC-E462D44D6586}" type="slidenum">
              <a:rPr lang="en-US" smtClean="0"/>
              <a:pPr/>
              <a:t>15</a:t>
            </a:fld>
            <a:endParaRPr lang="en-US" dirty="0" smtClean="0"/>
          </a:p>
        </p:txBody>
      </p:sp>
      <p:sp>
        <p:nvSpPr>
          <p:cNvPr id="57348" name="Rectangle 2"/>
          <p:cNvSpPr>
            <a:spLocks noGrp="1" noRot="1" noChangeAspect="1" noChangeArrowheads="1" noTextEdit="1"/>
          </p:cNvSpPr>
          <p:nvPr>
            <p:ph type="sldImg"/>
          </p:nvPr>
        </p:nvSpPr>
        <p:spPr>
          <a:ln/>
        </p:spPr>
      </p:sp>
      <p:sp>
        <p:nvSpPr>
          <p:cNvPr id="57349" name="Rectangle 3"/>
          <p:cNvSpPr>
            <a:spLocks noGrp="1" noChangeArrowheads="1"/>
          </p:cNvSpPr>
          <p:nvPr>
            <p:ph type="body" idx="1"/>
          </p:nvPr>
        </p:nvSpPr>
        <p:spPr>
          <a:noFill/>
          <a:ln/>
        </p:spPr>
        <p:txBody>
          <a:bodyPr/>
          <a:lstStyle/>
          <a:p>
            <a:r>
              <a:rPr lang="en-US" u="sng" dirty="0" smtClean="0"/>
              <a:t>Notes:</a:t>
            </a:r>
          </a:p>
          <a:p>
            <a:r>
              <a:rPr lang="en-US" dirty="0" smtClean="0"/>
              <a:t>The Auto Baseline option will set default baseline start and end points based on the values selected for the 90° detectors. Check the baselines of all detectors, in particular those of the concentration detectors.</a:t>
            </a:r>
          </a:p>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8371" name="Rectangle 5"/>
          <p:cNvSpPr>
            <a:spLocks noGrp="1" noChangeArrowheads="1"/>
          </p:cNvSpPr>
          <p:nvPr>
            <p:ph type="sldNum" sz="quarter" idx="5"/>
          </p:nvPr>
        </p:nvSpPr>
        <p:spPr>
          <a:noFill/>
        </p:spPr>
        <p:txBody>
          <a:bodyPr/>
          <a:lstStyle/>
          <a:p>
            <a:fld id="{339980CB-8ABA-448E-931C-C0B12D47A3ED}" type="slidenum">
              <a:rPr lang="en-US" smtClean="0"/>
              <a:pPr/>
              <a:t>16</a:t>
            </a:fld>
            <a:endParaRPr lang="en-US" dirty="0" smtClean="0"/>
          </a:p>
        </p:txBody>
      </p:sp>
      <p:sp>
        <p:nvSpPr>
          <p:cNvPr id="58372" name="Rectangle 2"/>
          <p:cNvSpPr>
            <a:spLocks noGrp="1" noRot="1" noChangeAspect="1" noChangeArrowheads="1" noTextEdit="1"/>
          </p:cNvSpPr>
          <p:nvPr>
            <p:ph type="sldImg"/>
          </p:nvPr>
        </p:nvSpPr>
        <p:spPr>
          <a:ln/>
        </p:spPr>
      </p:sp>
      <p:sp>
        <p:nvSpPr>
          <p:cNvPr id="58373" name="Rectangle 3"/>
          <p:cNvSpPr>
            <a:spLocks noGrp="1" noChangeArrowheads="1"/>
          </p:cNvSpPr>
          <p:nvPr>
            <p:ph type="body" idx="1"/>
          </p:nvPr>
        </p:nvSpPr>
        <p:spPr>
          <a:noFill/>
          <a:ln/>
        </p:spPr>
        <p:txBody>
          <a:bodyPr/>
          <a:lstStyle/>
          <a:p>
            <a:r>
              <a:rPr lang="en-US" u="sng" dirty="0" smtClean="0"/>
              <a:t>Notes:</a:t>
            </a:r>
          </a:p>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0419" name="Rectangle 5"/>
          <p:cNvSpPr>
            <a:spLocks noGrp="1" noChangeArrowheads="1"/>
          </p:cNvSpPr>
          <p:nvPr>
            <p:ph type="sldNum" sz="quarter" idx="5"/>
          </p:nvPr>
        </p:nvSpPr>
        <p:spPr>
          <a:noFill/>
        </p:spPr>
        <p:txBody>
          <a:bodyPr/>
          <a:lstStyle/>
          <a:p>
            <a:fld id="{A539EEFB-9415-4EDE-8D18-3CE0233B66E1}" type="slidenum">
              <a:rPr lang="en-US" smtClean="0"/>
              <a:pPr/>
              <a:t>17</a:t>
            </a:fld>
            <a:endParaRPr lang="en-US" dirty="0" smtClean="0"/>
          </a:p>
        </p:txBody>
      </p:sp>
      <p:sp>
        <p:nvSpPr>
          <p:cNvPr id="60420" name="Rectangle 2"/>
          <p:cNvSpPr>
            <a:spLocks noGrp="1" noRot="1" noChangeAspect="1" noChangeArrowheads="1" noTextEdit="1"/>
          </p:cNvSpPr>
          <p:nvPr>
            <p:ph type="sldImg"/>
          </p:nvPr>
        </p:nvSpPr>
        <p:spPr>
          <a:ln/>
        </p:spPr>
      </p:sp>
      <p:sp>
        <p:nvSpPr>
          <p:cNvPr id="60421" name="Rectangle 3"/>
          <p:cNvSpPr>
            <a:spLocks noGrp="1" noChangeArrowheads="1"/>
          </p:cNvSpPr>
          <p:nvPr>
            <p:ph type="body" idx="1"/>
          </p:nvPr>
        </p:nvSpPr>
        <p:spPr>
          <a:xfrm>
            <a:off x="731190" y="4561471"/>
            <a:ext cx="5852821" cy="4558544"/>
          </a:xfrm>
          <a:noFill/>
          <a:ln/>
        </p:spPr>
        <p:txBody>
          <a:bodyPr/>
          <a:lstStyle/>
          <a:p>
            <a:r>
              <a:rPr lang="en-US" u="sng" dirty="0" smtClean="0"/>
              <a:t>Notes:</a:t>
            </a:r>
          </a:p>
          <a:p>
            <a:pPr marL="177623" indent="-177623">
              <a:buFont typeface="Arial" pitchFamily="34" charset="0"/>
              <a:buChar char="•"/>
            </a:pPr>
            <a:r>
              <a:rPr lang="en-US" dirty="0" smtClean="0"/>
              <a:t>A normalization standard may be monodisperse or polydisperse, provided the radius distribution does not extend above 10 nm.  </a:t>
            </a:r>
          </a:p>
          <a:p>
            <a:pPr marL="177623" indent="-177623">
              <a:buFont typeface="Arial" pitchFamily="34" charset="0"/>
              <a:buChar char="•"/>
            </a:pPr>
            <a:r>
              <a:rPr lang="en-US" dirty="0" smtClean="0"/>
              <a:t>Normalization should be performed for each unique mobile phase, whenever a change in cell is made (cell cleaning, change between cells), and on a regular basis… . The interval will vary depending on the system, from several weeks to several months.</a:t>
            </a:r>
          </a:p>
          <a:p>
            <a:pPr marL="177623" indent="-177623">
              <a:buFont typeface="Arial" pitchFamily="34" charset="0"/>
              <a:buChar char="•"/>
            </a:pPr>
            <a:r>
              <a:rPr lang="en-US" dirty="0" smtClean="0"/>
              <a:t>Viewing the LS Overlay plot (System </a:t>
            </a:r>
            <a:r>
              <a:rPr lang="en-US" dirty="0" smtClean="0">
                <a:sym typeface="Symbol"/>
              </a:rPr>
              <a:t> </a:t>
            </a:r>
            <a:r>
              <a:rPr lang="en-US" dirty="0" smtClean="0"/>
              <a:t>Methods </a:t>
            </a:r>
            <a:r>
              <a:rPr lang="en-US" dirty="0" smtClean="0">
                <a:sym typeface="Symbol"/>
              </a:rPr>
              <a:t></a:t>
            </a:r>
            <a:r>
              <a:rPr lang="en-US" dirty="0" smtClean="0"/>
              <a:t> Light Scattering </a:t>
            </a:r>
            <a:r>
              <a:rPr lang="en-US" dirty="0" smtClean="0">
                <a:sym typeface="Symbol"/>
              </a:rPr>
              <a:t></a:t>
            </a:r>
            <a:r>
              <a:rPr lang="en-US" dirty="0" smtClean="0"/>
              <a:t> Diagnostics </a:t>
            </a:r>
            <a:r>
              <a:rPr lang="en-US" dirty="0" smtClean="0">
                <a:sym typeface="Symbol"/>
              </a:rPr>
              <a:t></a:t>
            </a:r>
            <a:r>
              <a:rPr lang="en-US" dirty="0" smtClean="0"/>
              <a:t> detector overlay) from an injection of a normalization standard is an excellent way to assess the condition of the cell and optics. For an isotropic scatterer, such as BSA or 30 kDa PS, the light scattering traces should overlay perfectly. Note that the LS detectors of the aggregate peak at early elution  times do not overlay, since this aggregate is greater than 10 nm radius and scatters anisotropically.</a:t>
            </a:r>
          </a:p>
          <a:p>
            <a:pPr marL="177623" indent="-177623">
              <a:buFont typeface="Arial" pitchFamily="34" charset="0"/>
              <a:buChar char="•"/>
            </a:pPr>
            <a:r>
              <a:rPr lang="en-US" i="1" dirty="0" smtClean="0">
                <a:latin typeface="Calibri" pitchFamily="34" charset="0"/>
              </a:rPr>
              <a:t>The LS overlay plot can be used to determine:</a:t>
            </a:r>
          </a:p>
          <a:p>
            <a:pPr marL="721426" lvl="1" indent="-242692">
              <a:spcBef>
                <a:spcPts val="314"/>
              </a:spcBef>
              <a:buFont typeface="Arial" pitchFamily="34" charset="0"/>
              <a:buChar char="•"/>
            </a:pPr>
            <a:r>
              <a:rPr lang="en-US" b="0" dirty="0" smtClean="0">
                <a:latin typeface="Calibri" pitchFamily="34" charset="0"/>
              </a:rPr>
              <a:t>quality of normalization</a:t>
            </a:r>
          </a:p>
          <a:p>
            <a:pPr marL="721426" lvl="1" indent="-242692">
              <a:spcBef>
                <a:spcPts val="0"/>
              </a:spcBef>
              <a:buFont typeface="Arial" pitchFamily="34" charset="0"/>
              <a:buChar char="•"/>
            </a:pPr>
            <a:r>
              <a:rPr lang="en-US" b="0" dirty="0" smtClean="0">
                <a:latin typeface="Calibri" pitchFamily="34" charset="0"/>
              </a:rPr>
              <a:t>presence of stray light</a:t>
            </a:r>
          </a:p>
          <a:p>
            <a:pPr marL="721426" lvl="1" indent="-242692">
              <a:spcBef>
                <a:spcPts val="0"/>
              </a:spcBef>
              <a:buFont typeface="Arial" pitchFamily="34" charset="0"/>
              <a:buChar char="•"/>
            </a:pPr>
            <a:r>
              <a:rPr lang="en-US" b="0" dirty="0" smtClean="0">
                <a:latin typeface="Calibri" pitchFamily="34" charset="0"/>
              </a:rPr>
              <a:t>dirty flow cell, dirty windows, etc.</a:t>
            </a:r>
          </a:p>
          <a:p>
            <a:pPr marL="721426" lvl="1" indent="-242692">
              <a:spcBef>
                <a:spcPts val="0"/>
              </a:spcBef>
              <a:buFont typeface="Arial" pitchFamily="34" charset="0"/>
              <a:buChar char="•"/>
            </a:pPr>
            <a:r>
              <a:rPr lang="en-US" b="0" dirty="0" smtClean="0">
                <a:latin typeface="Calibri" pitchFamily="34" charset="0"/>
              </a:rPr>
              <a:t>appropriateness of baseline settings</a:t>
            </a:r>
          </a:p>
          <a:p>
            <a:pPr marL="177623" indent="-177623"/>
            <a:endParaRPr lang="en-US" dirty="0" smtClean="0"/>
          </a:p>
          <a:p>
            <a:pPr marL="177623" indent="-177623">
              <a:buFont typeface="Arial" pitchFamily="34" charset="0"/>
              <a:buChar char="•"/>
            </a:pPr>
            <a:endParaRPr lang="en-US" dirty="0" smtClean="0"/>
          </a:p>
          <a:p>
            <a:pPr marL="177623" indent="-177623">
              <a:buFont typeface="Arial" pitchFamily="34" charset="0"/>
              <a:buChar char="•"/>
            </a:pPr>
            <a:endParaRPr lang="en-US" dirty="0" smtClean="0"/>
          </a:p>
          <a:p>
            <a:pPr marL="177623" indent="-177623">
              <a:buFont typeface="Arial" pitchFamily="34" charset="0"/>
              <a:buChar char="•"/>
            </a:pPr>
            <a:r>
              <a:rPr lang="en-US" dirty="0" smtClean="0"/>
              <a:t>For scintillation vial batch work the glass RI effect disappears, so a vial of 30kD PS in toluene may be used for normalizing regardless of the solvent to be used for the actual LS experiment.  Keep a vial of pure toluene and 30kD PS in toluene handy for all SV batch work!</a:t>
            </a:r>
          </a:p>
          <a:p>
            <a:endParaRPr lang="en-US" dirty="0" smtClean="0"/>
          </a:p>
        </p:txBody>
      </p:sp>
      <p:pic>
        <p:nvPicPr>
          <p:cNvPr id="6" name="Picture 13"/>
          <p:cNvPicPr>
            <a:picLocks noChangeAspect="1" noChangeArrowheads="1"/>
          </p:cNvPicPr>
          <p:nvPr/>
        </p:nvPicPr>
        <p:blipFill>
          <a:blip r:embed="rId3"/>
          <a:srcRect l="8252" t="2191" r="17673" b="4770"/>
          <a:stretch>
            <a:fillRect/>
          </a:stretch>
        </p:blipFill>
        <p:spPr bwMode="auto">
          <a:xfrm>
            <a:off x="3942081" y="6639049"/>
            <a:ext cx="1727200" cy="1673466"/>
          </a:xfrm>
          <a:prstGeom prst="rect">
            <a:avLst/>
          </a:prstGeom>
          <a:noFill/>
          <a:ln w="9525">
            <a:noFill/>
            <a:miter lim="800000"/>
            <a:headEnd/>
            <a:tailEnd/>
          </a:ln>
        </p:spPr>
      </p:pic>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3491" name="Rectangle 5"/>
          <p:cNvSpPr>
            <a:spLocks noGrp="1" noChangeArrowheads="1"/>
          </p:cNvSpPr>
          <p:nvPr>
            <p:ph type="sldNum" sz="quarter" idx="5"/>
          </p:nvPr>
        </p:nvSpPr>
        <p:spPr>
          <a:noFill/>
        </p:spPr>
        <p:txBody>
          <a:bodyPr/>
          <a:lstStyle/>
          <a:p>
            <a:fld id="{4AA8C85B-848C-4754-92B5-8735C4409B1B}" type="slidenum">
              <a:rPr lang="en-US" smtClean="0"/>
              <a:pPr/>
              <a:t>18</a:t>
            </a:fld>
            <a:endParaRPr lang="en-US" dirty="0" smtClean="0"/>
          </a:p>
        </p:txBody>
      </p:sp>
      <p:sp>
        <p:nvSpPr>
          <p:cNvPr id="63492" name="Rectangle 2"/>
          <p:cNvSpPr>
            <a:spLocks noGrp="1" noRot="1" noChangeAspect="1" noChangeArrowheads="1" noTextEdit="1"/>
          </p:cNvSpPr>
          <p:nvPr>
            <p:ph type="sldImg"/>
          </p:nvPr>
        </p:nvSpPr>
        <p:spPr>
          <a:ln/>
        </p:spPr>
      </p:sp>
      <p:sp>
        <p:nvSpPr>
          <p:cNvPr id="63493"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The UV peak elutes first, as it is the first detector in line.  The LS peak appears second, and the RI peak elutes third, simply because the RI detector is physically downstream from the LS detector.  </a:t>
            </a:r>
          </a:p>
          <a:p>
            <a:pPr marL="177623" indent="-177623">
              <a:buFont typeface="Arial" pitchFamily="34" charset="0"/>
              <a:buChar char="•"/>
            </a:pPr>
            <a:r>
              <a:rPr lang="en-US" dirty="0" smtClean="0"/>
              <a:t>We need to determine the delay volume between these three detectors in order to match up corresponding UV, LS &amp; RI instruments that are in a serial configuration, since it is essential to determine concentration and light scattering signals from each slice to calculate an accurate molar mass.</a:t>
            </a:r>
          </a:p>
          <a:p>
            <a:pPr marL="177623" indent="-177623">
              <a:buFont typeface="Arial" pitchFamily="34" charset="0"/>
              <a:buChar char="•"/>
            </a:pPr>
            <a:r>
              <a:rPr lang="en-US" dirty="0" smtClean="0"/>
              <a:t>This alignment is accomplished visually in ASTRA’s alignment view.  </a:t>
            </a:r>
          </a:p>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4515" name="Rectangle 5"/>
          <p:cNvSpPr>
            <a:spLocks noGrp="1" noChangeArrowheads="1"/>
          </p:cNvSpPr>
          <p:nvPr>
            <p:ph type="sldNum" sz="quarter" idx="5"/>
          </p:nvPr>
        </p:nvSpPr>
        <p:spPr>
          <a:noFill/>
        </p:spPr>
        <p:txBody>
          <a:bodyPr/>
          <a:lstStyle/>
          <a:p>
            <a:fld id="{5CC5A730-D220-4D0C-8184-F1D3144C870C}" type="slidenum">
              <a:rPr lang="en-US" smtClean="0"/>
              <a:pPr/>
              <a:t>19</a:t>
            </a:fld>
            <a:endParaRPr lang="en-US" dirty="0" smtClean="0"/>
          </a:p>
        </p:txBody>
      </p:sp>
      <p:sp>
        <p:nvSpPr>
          <p:cNvPr id="64516" name="Rectangle 2"/>
          <p:cNvSpPr>
            <a:spLocks noGrp="1" noRot="1" noChangeAspect="1" noChangeArrowheads="1" noTextEdit="1"/>
          </p:cNvSpPr>
          <p:nvPr>
            <p:ph type="sldImg"/>
          </p:nvPr>
        </p:nvSpPr>
        <p:spPr>
          <a:ln/>
        </p:spPr>
      </p:sp>
      <p:sp>
        <p:nvSpPr>
          <p:cNvPr id="64517"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This data trace shows aligned LS &amp; RI peaks with Mw data overlaid.  </a:t>
            </a:r>
          </a:p>
          <a:p>
            <a:pPr marL="177623" indent="-177623">
              <a:buFont typeface="Arial" pitchFamily="34" charset="0"/>
              <a:buChar char="•"/>
            </a:pPr>
            <a:r>
              <a:rPr lang="en-US" dirty="0" smtClean="0"/>
              <a:t>For a monodisperse peak, the LS intensity will be proportional to RI intensity alone.  Therefore the two peaks should overlay perfectly, once corrected for inter-detector band broadening (see the following slides for a discussion on band broadening).</a:t>
            </a:r>
          </a:p>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9525" indent="-179525">
              <a:buFont typeface="Arial" pitchFamily="34" charset="0"/>
              <a:buChar char="•"/>
            </a:pPr>
            <a:r>
              <a:rPr lang="en-US" dirty="0" smtClean="0"/>
              <a:t>MALS may also be combined with other HPLC chromatography methods, e.g. normal-phase, reverse-phase, and gradient elution chromatography. When gradient elution is used, a dRI cannot generally used as a concentration detector. </a:t>
            </a:r>
          </a:p>
          <a:p>
            <a:pPr marL="179525" indent="-179525">
              <a:buFont typeface="Arial" pitchFamily="34" charset="0"/>
              <a:buChar char="•"/>
            </a:pPr>
            <a:r>
              <a:rPr lang="en-US" dirty="0" smtClean="0"/>
              <a:t>More about combining MALS with Field Flow Fractionation methods in the upcoming lecture “Beyond SEC-MALS”.</a:t>
            </a:r>
          </a:p>
          <a:p>
            <a:pPr marL="179525" indent="-179525">
              <a:buFont typeface="Arial" pitchFamily="34" charset="0"/>
              <a:buChar char="•"/>
            </a:pPr>
            <a:endParaRPr lang="en-US" dirty="0" smtClean="0"/>
          </a:p>
          <a:p>
            <a:pPr marL="179525" indent="-179525">
              <a:buFont typeface="Arial" pitchFamily="34" charset="0"/>
              <a:buChar char="•"/>
            </a:pPr>
            <a:r>
              <a:rPr lang="en-US" u="sng" dirty="0" smtClean="0"/>
              <a:t>Monographs on Size Exclusion Chromatography:</a:t>
            </a:r>
          </a:p>
          <a:p>
            <a:pPr marL="658259" lvl="1" indent="-179525">
              <a:buFont typeface="Arial" pitchFamily="34" charset="0"/>
              <a:buChar char="•"/>
            </a:pPr>
            <a:r>
              <a:rPr lang="en-US" dirty="0" smtClean="0"/>
              <a:t>S. Mori, H.G. Barth; </a:t>
            </a:r>
            <a:r>
              <a:rPr lang="en-US" i="1" dirty="0" smtClean="0"/>
              <a:t>Size Exclusion Chromatography</a:t>
            </a:r>
            <a:r>
              <a:rPr lang="en-US" dirty="0" smtClean="0"/>
              <a:t>, Springer Verlag, 1999</a:t>
            </a:r>
          </a:p>
          <a:p>
            <a:pPr marL="658259" lvl="1" indent="-179525">
              <a:buFont typeface="Arial" pitchFamily="34" charset="0"/>
              <a:buChar char="•"/>
            </a:pPr>
            <a:r>
              <a:rPr lang="en-US" dirty="0" smtClean="0"/>
              <a:t>A.M. </a:t>
            </a:r>
            <a:r>
              <a:rPr lang="en-US" dirty="0" err="1" smtClean="0"/>
              <a:t>Striegel</a:t>
            </a:r>
            <a:r>
              <a:rPr lang="en-US" dirty="0" smtClean="0"/>
              <a:t>, W.W. Yau, J.J. Kirkland, D.D. Bly; Modern </a:t>
            </a:r>
            <a:r>
              <a:rPr lang="en-US" i="1" dirty="0" smtClean="0"/>
              <a:t>Size-Exclusion Liquid Chromatography</a:t>
            </a:r>
            <a:r>
              <a:rPr lang="en-US" dirty="0" smtClean="0"/>
              <a:t>, 2</a:t>
            </a:r>
            <a:r>
              <a:rPr lang="en-US" baseline="30000" dirty="0" smtClean="0"/>
              <a:t>nd</a:t>
            </a:r>
            <a:r>
              <a:rPr lang="en-US" dirty="0" smtClean="0"/>
              <a:t> edition, Wiley-VCH, April 2009</a:t>
            </a:r>
          </a:p>
          <a:p>
            <a:pPr marL="658259" lvl="1" indent="-179525">
              <a:buFont typeface="Arial" pitchFamily="34" charset="0"/>
              <a:buChar char="•"/>
            </a:pPr>
            <a:r>
              <a:rPr lang="en-US" dirty="0" smtClean="0"/>
              <a:t>B. Trathnigg; </a:t>
            </a:r>
            <a:r>
              <a:rPr lang="en-US" i="1" dirty="0" smtClean="0"/>
              <a:t>Size-exclusion Chromatography of Polymers,</a:t>
            </a:r>
            <a:r>
              <a:rPr lang="en-US" dirty="0" smtClean="0"/>
              <a:t> in </a:t>
            </a:r>
            <a:r>
              <a:rPr lang="en-US" i="1" dirty="0" smtClean="0"/>
              <a:t>Encyclopedia of Analytical Chemistry</a:t>
            </a:r>
            <a:r>
              <a:rPr lang="en-US" dirty="0" smtClean="0"/>
              <a:t>, E. R. A. Meyers, John Wiley&amp; Sons, 2000</a:t>
            </a:r>
          </a:p>
          <a:p>
            <a:pPr marL="201059" indent="-179525">
              <a:buFont typeface="Arial" pitchFamily="34" charset="0"/>
              <a:buChar char="•"/>
            </a:pPr>
            <a:r>
              <a:rPr lang="en-US" u="sng" dirty="0" smtClean="0"/>
              <a:t>Separation Methods with Light Scattering:</a:t>
            </a:r>
          </a:p>
          <a:p>
            <a:pPr marL="658259" lvl="1" indent="-179525">
              <a:buFont typeface="Arial" pitchFamily="34" charset="0"/>
              <a:buChar char="•"/>
            </a:pPr>
            <a:r>
              <a:rPr lang="en-US" dirty="0" smtClean="0"/>
              <a:t>S. </a:t>
            </a:r>
            <a:r>
              <a:rPr lang="en-US" dirty="0" err="1" smtClean="0"/>
              <a:t>Podzimek</a:t>
            </a:r>
            <a:r>
              <a:rPr lang="en-US" dirty="0" smtClean="0"/>
              <a:t>; </a:t>
            </a:r>
            <a:r>
              <a:rPr lang="en-US" i="1" dirty="0" smtClean="0"/>
              <a:t>Light Scattering, Size Exclusion Chromatography and Asymmetric Flow Field Flow Fractionation – Powerful Tools for the Characterization of Polymers, Proteins and Nanoparticles</a:t>
            </a:r>
            <a:r>
              <a:rPr lang="en-US" dirty="0" smtClean="0"/>
              <a:t>, Wiley, 2011.</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7587" name="Rectangle 5"/>
          <p:cNvSpPr>
            <a:spLocks noGrp="1" noChangeArrowheads="1"/>
          </p:cNvSpPr>
          <p:nvPr>
            <p:ph type="sldNum" sz="quarter" idx="5"/>
          </p:nvPr>
        </p:nvSpPr>
        <p:spPr>
          <a:noFill/>
        </p:spPr>
        <p:txBody>
          <a:bodyPr/>
          <a:lstStyle/>
          <a:p>
            <a:fld id="{49D71EB9-371C-499A-A56A-C609EC0052B0}" type="slidenum">
              <a:rPr lang="en-US" smtClean="0"/>
              <a:pPr/>
              <a:t>20</a:t>
            </a:fld>
            <a:endParaRPr lang="en-US" dirty="0" smtClean="0"/>
          </a:p>
        </p:txBody>
      </p:sp>
      <p:sp>
        <p:nvSpPr>
          <p:cNvPr id="67588" name="Rectangle 2"/>
          <p:cNvSpPr>
            <a:spLocks noGrp="1" noRot="1" noChangeAspect="1" noChangeArrowheads="1" noTextEdit="1"/>
          </p:cNvSpPr>
          <p:nvPr>
            <p:ph type="sldImg"/>
          </p:nvPr>
        </p:nvSpPr>
        <p:spPr>
          <a:ln/>
        </p:spPr>
      </p:sp>
      <p:sp>
        <p:nvSpPr>
          <p:cNvPr id="67589"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This data trace shows aligned LS &amp; RI peaks with RMS radius data overlaid.  </a:t>
            </a:r>
          </a:p>
          <a:p>
            <a:pPr marL="177623" indent="-177623">
              <a:buFont typeface="Arial" pitchFamily="34" charset="0"/>
              <a:buChar char="•"/>
            </a:pPr>
            <a:r>
              <a:rPr lang="en-US" dirty="0" smtClean="0"/>
              <a:t>For a polydisperse peak, the LS intensity will change with BOTH the RI intensity AND the changing molecular weight.  The high molar mass species seen eluting early in the peak cause a strong LS signal intensity, giving the appearance of “misaligned” peaks.  </a:t>
            </a:r>
          </a:p>
          <a:p>
            <a:pPr marL="177623" indent="-177623">
              <a:buFont typeface="Arial" pitchFamily="34" charset="0"/>
              <a:buChar char="•"/>
            </a:pPr>
            <a:r>
              <a:rPr lang="en-US" dirty="0" smtClean="0"/>
              <a:t>For successful determination of the interdetector delay volume, a more monodisperse sample should be used.  Good examples include protein monomer or a Mw standard with polydispersity (ideally) 1.05 or less. </a:t>
            </a:r>
          </a:p>
          <a:p>
            <a:pPr marL="177623" indent="-177623">
              <a:buFont typeface="Arial" pitchFamily="34" charset="0"/>
              <a:buChar char="•"/>
            </a:pPr>
            <a:r>
              <a:rPr lang="en-US" b="1" dirty="0" smtClean="0"/>
              <a:t>Note:</a:t>
            </a:r>
            <a:r>
              <a:rPr lang="en-US" dirty="0" smtClean="0"/>
              <a:t>  Dextrans are generally polydisperse and should be used for Normalization only!</a:t>
            </a:r>
          </a:p>
          <a:p>
            <a:pPr marL="177623" indent="-177623"/>
            <a:endParaRPr lang="en-US" dirty="0" smtClean="0"/>
          </a:p>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5539" name="Rectangle 5"/>
          <p:cNvSpPr>
            <a:spLocks noGrp="1" noChangeArrowheads="1"/>
          </p:cNvSpPr>
          <p:nvPr>
            <p:ph type="sldNum" sz="quarter" idx="5"/>
          </p:nvPr>
        </p:nvSpPr>
        <p:spPr>
          <a:noFill/>
        </p:spPr>
        <p:txBody>
          <a:bodyPr/>
          <a:lstStyle/>
          <a:p>
            <a:fld id="{6CC7C759-FE7B-42E1-B526-6AA3683C9B03}" type="slidenum">
              <a:rPr lang="en-US" smtClean="0"/>
              <a:pPr/>
              <a:t>21</a:t>
            </a:fld>
            <a:endParaRPr lang="en-US" dirty="0" smtClean="0"/>
          </a:p>
        </p:txBody>
      </p:sp>
      <p:sp>
        <p:nvSpPr>
          <p:cNvPr id="65540" name="Rectangle 2"/>
          <p:cNvSpPr>
            <a:spLocks noGrp="1" noRot="1" noChangeAspect="1" noChangeArrowheads="1" noTextEdit="1"/>
          </p:cNvSpPr>
          <p:nvPr>
            <p:ph type="sldImg"/>
          </p:nvPr>
        </p:nvSpPr>
        <p:spPr>
          <a:ln/>
        </p:spPr>
      </p:sp>
      <p:sp>
        <p:nvSpPr>
          <p:cNvPr id="65541"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Because a sample peak is diluted during transfer between detectors, LS &amp; RI peak shapes might not match up perfectly.  This mismatch gives rise to “grimacing” Mw results over the peak, though the bulk average Mw over the entire region is still accurate.  </a:t>
            </a:r>
          </a:p>
          <a:p>
            <a:pPr marL="177623" indent="-177623">
              <a:buFont typeface="Arial" pitchFamily="34" charset="0"/>
              <a:buChar char="•"/>
            </a:pPr>
            <a:r>
              <a:rPr lang="en-US" dirty="0" smtClean="0"/>
              <a:t>This band broadening effect is most significant when the peak elution is narrow, such as when using a high efficiency column.  </a:t>
            </a:r>
          </a:p>
          <a:p>
            <a:pPr marL="177623" indent="-177623">
              <a:buFont typeface="Arial" pitchFamily="34" charset="0"/>
              <a:buChar char="•"/>
            </a:pPr>
            <a:r>
              <a:rPr lang="en-US" dirty="0" smtClean="0"/>
              <a:t>For broad peaks, such as those seen for polydisperse samples (or simply from larger chromatography columns or FFF), the relative amount of band broadening is insignificant.  The band broadening effect is minimal.</a:t>
            </a:r>
          </a:p>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6563" name="Rectangle 5"/>
          <p:cNvSpPr>
            <a:spLocks noGrp="1" noChangeArrowheads="1"/>
          </p:cNvSpPr>
          <p:nvPr>
            <p:ph type="sldNum" sz="quarter" idx="5"/>
          </p:nvPr>
        </p:nvSpPr>
        <p:spPr>
          <a:noFill/>
        </p:spPr>
        <p:txBody>
          <a:bodyPr/>
          <a:lstStyle/>
          <a:p>
            <a:fld id="{9EBE29CE-D3E4-4036-83E0-2EE56F49764D}" type="slidenum">
              <a:rPr lang="en-US" smtClean="0"/>
              <a:pPr/>
              <a:t>22</a:t>
            </a:fld>
            <a:endParaRPr lang="en-US" dirty="0" smtClean="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ASTRA’s band broadening correction will be most useful when peaks are relatively narrow, such as for monodisperse sample peaks or when using a high efficiency column.  </a:t>
            </a:r>
          </a:p>
          <a:p>
            <a:pPr marL="177623" indent="-177623">
              <a:buFont typeface="Arial" pitchFamily="34" charset="0"/>
              <a:buChar char="•"/>
            </a:pPr>
            <a:r>
              <a:rPr lang="en-US" dirty="0" smtClean="0"/>
              <a:t>Band broadening correction is </a:t>
            </a:r>
            <a:r>
              <a:rPr lang="en-US" i="1" dirty="0" smtClean="0"/>
              <a:t>essential</a:t>
            </a:r>
            <a:r>
              <a:rPr lang="en-US" dirty="0" smtClean="0"/>
              <a:t> when using an instrument with large inherent broadening, such as an in-line viscometer or using the </a:t>
            </a:r>
            <a:r>
              <a:rPr lang="en-US" i="1" dirty="0" smtClean="0"/>
              <a:t>Protein Conjugate Analysis</a:t>
            </a:r>
            <a:r>
              <a:rPr lang="en-US" dirty="0" smtClean="0"/>
              <a:t>.</a:t>
            </a:r>
          </a:p>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6563" name="Rectangle 5"/>
          <p:cNvSpPr>
            <a:spLocks noGrp="1" noChangeArrowheads="1"/>
          </p:cNvSpPr>
          <p:nvPr>
            <p:ph type="sldNum" sz="quarter" idx="5"/>
          </p:nvPr>
        </p:nvSpPr>
        <p:spPr>
          <a:noFill/>
        </p:spPr>
        <p:txBody>
          <a:bodyPr/>
          <a:lstStyle/>
          <a:p>
            <a:fld id="{9EBE29CE-D3E4-4036-83E0-2EE56F49764D}" type="slidenum">
              <a:rPr lang="en-US" smtClean="0"/>
              <a:pPr/>
              <a:t>23</a:t>
            </a:fld>
            <a:endParaRPr lang="en-US" dirty="0" smtClean="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After performing band broadening correction, the molar mass for each monodisperse species in the chromatogram will be a flat line across each peak as expected.</a:t>
            </a:r>
          </a:p>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latin typeface="Calibri" pitchFamily="34" charset="0"/>
              </a:rPr>
              <a:t>Notes:</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24</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69635" name="Rectangle 5"/>
          <p:cNvSpPr>
            <a:spLocks noGrp="1" noChangeArrowheads="1"/>
          </p:cNvSpPr>
          <p:nvPr>
            <p:ph type="sldNum" sz="quarter" idx="5"/>
          </p:nvPr>
        </p:nvSpPr>
        <p:spPr>
          <a:noFill/>
        </p:spPr>
        <p:txBody>
          <a:bodyPr/>
          <a:lstStyle/>
          <a:p>
            <a:fld id="{757E27F5-987A-4209-BC9E-E80CF4304F62}" type="slidenum">
              <a:rPr lang="en-US" smtClean="0"/>
              <a:pPr/>
              <a:t>25</a:t>
            </a:fld>
            <a:endParaRPr lang="en-US" dirty="0"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r>
              <a:rPr lang="en-US" u="sng" dirty="0" smtClean="0"/>
              <a:t>Notes:</a:t>
            </a:r>
          </a:p>
          <a:p>
            <a:r>
              <a:rPr lang="en-US" dirty="0" smtClean="0"/>
              <a:t>We get double usage from the words “Zimm” and “Debye.”  </a:t>
            </a:r>
          </a:p>
          <a:p>
            <a:endParaRPr lang="en-US" b="1" dirty="0" smtClean="0"/>
          </a:p>
          <a:p>
            <a:r>
              <a:rPr lang="en-US" b="1" dirty="0" smtClean="0"/>
              <a:t>Plot Names:</a:t>
            </a:r>
          </a:p>
          <a:p>
            <a:pPr marL="177623" indent="-177623">
              <a:buFont typeface="Arial" pitchFamily="34" charset="0"/>
              <a:buChar char="•"/>
            </a:pPr>
            <a:r>
              <a:rPr lang="en-US" dirty="0" smtClean="0"/>
              <a:t>The “Zimm Plot” is a multi-line plot obtained in batch mode.</a:t>
            </a:r>
          </a:p>
          <a:p>
            <a:pPr marL="177623" indent="-177623">
              <a:buFont typeface="Arial" pitchFamily="34" charset="0"/>
              <a:buChar char="•"/>
            </a:pPr>
            <a:r>
              <a:rPr lang="en-US" dirty="0" smtClean="0"/>
              <a:t>The “Debye Plot” is a single-line plot obtained in chromatography mode.</a:t>
            </a:r>
          </a:p>
          <a:p>
            <a:endParaRPr lang="en-US" dirty="0" smtClean="0"/>
          </a:p>
          <a:p>
            <a:r>
              <a:rPr lang="en-US" b="1" dirty="0" smtClean="0"/>
              <a:t>Mathematical Formalisms:</a:t>
            </a:r>
          </a:p>
          <a:p>
            <a:pPr marL="177623" indent="-177623">
              <a:buFont typeface="Arial" pitchFamily="34" charset="0"/>
              <a:buChar char="•"/>
            </a:pPr>
            <a:r>
              <a:rPr lang="en-US" dirty="0" smtClean="0"/>
              <a:t>Zimm’s math is shown in this slide.  The Y-axis is  K*c/R(</a:t>
            </a:r>
            <a:r>
              <a:rPr lang="el-GR" dirty="0" smtClean="0"/>
              <a:t>θ</a:t>
            </a:r>
            <a:r>
              <a:rPr lang="en-US" dirty="0" smtClean="0"/>
              <a:t>).  This math is appropriate (generally) for molecules ~50nm or smaller.</a:t>
            </a:r>
          </a:p>
          <a:p>
            <a:pPr marL="177623" indent="-177623">
              <a:buFont typeface="Arial" pitchFamily="34" charset="0"/>
              <a:buChar char="•"/>
            </a:pPr>
            <a:r>
              <a:rPr lang="en-US" dirty="0" smtClean="0"/>
              <a:t>Debye’s math is the inverse of Zimm’s.  We might plot R(</a:t>
            </a:r>
            <a:r>
              <a:rPr lang="el-GR" dirty="0" smtClean="0"/>
              <a:t>θ</a:t>
            </a:r>
            <a:r>
              <a:rPr lang="en-US" dirty="0" smtClean="0"/>
              <a:t>)/K*c on the Y-axis for larger (above 50nm radius) molecules. Generally requires a higher order polynomial fit.</a:t>
            </a:r>
          </a:p>
          <a:p>
            <a:pPr marL="177623" indent="-177623">
              <a:buFont typeface="Arial" pitchFamily="34" charset="0"/>
              <a:buChar char="•"/>
            </a:pPr>
            <a:r>
              <a:rPr lang="en-US" dirty="0" smtClean="0"/>
              <a:t>Berry’s math (square root of Zimm) is also available for very large molecules.</a:t>
            </a:r>
          </a:p>
          <a:p>
            <a:pPr marL="177623" indent="-177623">
              <a:buFont typeface="Arial" pitchFamily="34" charset="0"/>
              <a:buChar char="•"/>
            </a:pPr>
            <a:r>
              <a:rPr lang="en-US" dirty="0" smtClean="0"/>
              <a:t>Random coil assumes that the polymer is in a random coil configuration and uses the analytical expression for the form factor P(</a:t>
            </a:r>
            <a:r>
              <a:rPr lang="en-US" dirty="0" smtClean="0">
                <a:sym typeface="Symbol"/>
              </a:rPr>
              <a:t>) for this case.</a:t>
            </a:r>
          </a:p>
          <a:p>
            <a:pPr marL="177623" indent="-177623">
              <a:buFont typeface="Arial" pitchFamily="34" charset="0"/>
              <a:buChar char="•"/>
            </a:pPr>
            <a:r>
              <a:rPr lang="en-US" dirty="0" smtClean="0">
                <a:sym typeface="Symbol"/>
              </a:rPr>
              <a:t>Examples for these formalisms are given in the Appendix.</a:t>
            </a: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0659" name="Rectangle 5"/>
          <p:cNvSpPr>
            <a:spLocks noGrp="1" noChangeArrowheads="1"/>
          </p:cNvSpPr>
          <p:nvPr>
            <p:ph type="sldNum" sz="quarter" idx="5"/>
          </p:nvPr>
        </p:nvSpPr>
        <p:spPr>
          <a:noFill/>
        </p:spPr>
        <p:txBody>
          <a:bodyPr/>
          <a:lstStyle/>
          <a:p>
            <a:fld id="{2478B7EE-48ED-436A-9CAF-C6D046170A3E}" type="slidenum">
              <a:rPr lang="en-US" smtClean="0"/>
              <a:pPr/>
              <a:t>26</a:t>
            </a:fld>
            <a:endParaRPr lang="en-US" dirty="0" smtClean="0"/>
          </a:p>
        </p:txBody>
      </p:sp>
      <p:sp>
        <p:nvSpPr>
          <p:cNvPr id="70660" name="Rectangle 2"/>
          <p:cNvSpPr>
            <a:spLocks noGrp="1" noRot="1" noChangeAspect="1" noChangeArrowheads="1" noTextEdit="1"/>
          </p:cNvSpPr>
          <p:nvPr>
            <p:ph type="sldImg"/>
          </p:nvPr>
        </p:nvSpPr>
        <p:spPr>
          <a:ln/>
        </p:spPr>
      </p:sp>
      <p:sp>
        <p:nvSpPr>
          <p:cNvPr id="70661" name="Rectangle 3"/>
          <p:cNvSpPr>
            <a:spLocks noGrp="1" noChangeArrowheads="1"/>
          </p:cNvSpPr>
          <p:nvPr>
            <p:ph type="body" idx="1"/>
          </p:nvPr>
        </p:nvSpPr>
        <p:spPr>
          <a:noFill/>
          <a:ln/>
        </p:spPr>
        <p:txBody>
          <a:bodyPr/>
          <a:lstStyle/>
          <a:p>
            <a:r>
              <a:rPr lang="en-US" u="sng" dirty="0" smtClean="0"/>
              <a:t>Notes:</a:t>
            </a:r>
            <a:endParaRPr lang="en-US" dirty="0" smtClean="0"/>
          </a:p>
          <a:p>
            <a:pPr marL="179525" indent="-179525">
              <a:buFont typeface="Arial" pitchFamily="34" charset="0"/>
              <a:buChar char="•"/>
            </a:pPr>
            <a:r>
              <a:rPr lang="en-US" dirty="0" smtClean="0"/>
              <a:t>Recall the light scattering equation (A</a:t>
            </a:r>
            <a:r>
              <a:rPr lang="en-US" baseline="-25000" dirty="0" smtClean="0"/>
              <a:t>2</a:t>
            </a:r>
            <a:r>
              <a:rPr lang="en-US" dirty="0" smtClean="0"/>
              <a:t> = 0): </a:t>
            </a:r>
          </a:p>
          <a:p>
            <a:pPr marL="179525" indent="-179525">
              <a:buFont typeface="Arial" pitchFamily="34" charset="0"/>
              <a:buChar char="•"/>
            </a:pPr>
            <a:endParaRPr lang="en-US" dirty="0" smtClean="0"/>
          </a:p>
          <a:p>
            <a:pPr marL="179525" indent="-179525">
              <a:buFont typeface="Arial" pitchFamily="34" charset="0"/>
              <a:buChar char="•"/>
            </a:pPr>
            <a:endParaRPr lang="en-US" dirty="0" smtClean="0"/>
          </a:p>
          <a:p>
            <a:pPr marL="179525" indent="-179525">
              <a:buFont typeface="Arial" pitchFamily="34" charset="0"/>
              <a:buChar char="•"/>
            </a:pPr>
            <a:endParaRPr lang="en-US" dirty="0" smtClean="0"/>
          </a:p>
          <a:p>
            <a:pPr marL="179525" indent="-179525">
              <a:lnSpc>
                <a:spcPts val="1361"/>
              </a:lnSpc>
              <a:spcBef>
                <a:spcPts val="628"/>
              </a:spcBef>
              <a:buFont typeface="Arial" pitchFamily="34" charset="0"/>
              <a:buChar char="•"/>
            </a:pPr>
            <a:r>
              <a:rPr lang="en-US" dirty="0" smtClean="0"/>
              <a:t>The Debye Plot is displayed in the </a:t>
            </a:r>
            <a:r>
              <a:rPr lang="en-US" b="1" dirty="0" smtClean="0"/>
              <a:t>Mass and Radius from LS </a:t>
            </a:r>
            <a:r>
              <a:rPr lang="en-US" dirty="0" smtClean="0"/>
              <a:t>procedure in ASTRA.</a:t>
            </a:r>
          </a:p>
          <a:p>
            <a:pPr marL="179525" indent="-179525" defTabSz="957468">
              <a:lnSpc>
                <a:spcPts val="1361"/>
              </a:lnSpc>
              <a:spcBef>
                <a:spcPts val="628"/>
              </a:spcBef>
              <a:buFont typeface="Arial" pitchFamily="34" charset="0"/>
              <a:buChar char="•"/>
              <a:defRPr/>
            </a:pPr>
            <a:r>
              <a:rPr lang="en-US" dirty="0" smtClean="0">
                <a:latin typeface="Calibri" pitchFamily="34" charset="0"/>
              </a:rPr>
              <a:t>In addition to the LS Overlay Plot, the</a:t>
            </a:r>
            <a:r>
              <a:rPr lang="en-US" b="1" i="1" dirty="0" smtClean="0">
                <a:solidFill>
                  <a:srgbClr val="0000FF"/>
                </a:solidFill>
                <a:latin typeface="Calibri" pitchFamily="34" charset="0"/>
              </a:rPr>
              <a:t> Debye plot </a:t>
            </a:r>
            <a:r>
              <a:rPr lang="en-US" dirty="0" smtClean="0">
                <a:latin typeface="Calibri" pitchFamily="34" charset="0"/>
              </a:rPr>
              <a:t>can also be used to evaluate the goodness of the normalization.</a:t>
            </a:r>
          </a:p>
          <a:p>
            <a:pPr marL="179525" indent="-179525">
              <a:lnSpc>
                <a:spcPts val="1361"/>
              </a:lnSpc>
              <a:spcBef>
                <a:spcPts val="628"/>
              </a:spcBef>
              <a:buFont typeface="Arial" pitchFamily="34" charset="0"/>
              <a:buChar char="•"/>
            </a:pPr>
            <a:r>
              <a:rPr lang="en-US" dirty="0" smtClean="0"/>
              <a:t>ASTRA allows A</a:t>
            </a:r>
            <a:r>
              <a:rPr lang="en-US" baseline="-25000" dirty="0" smtClean="0"/>
              <a:t>2</a:t>
            </a:r>
            <a:r>
              <a:rPr lang="en-US" dirty="0" smtClean="0"/>
              <a:t> to be explicitly entered. ASTRA will use the value of A</a:t>
            </a:r>
            <a:r>
              <a:rPr lang="en-US" baseline="-25000" dirty="0" smtClean="0"/>
              <a:t>2</a:t>
            </a:r>
            <a:r>
              <a:rPr lang="en-US" dirty="0" smtClean="0"/>
              <a:t> to correct the molar mass in the Debye plot of each slice.</a:t>
            </a:r>
          </a:p>
          <a:p>
            <a:pPr marL="179525" indent="-179525">
              <a:lnSpc>
                <a:spcPts val="1361"/>
              </a:lnSpc>
              <a:spcBef>
                <a:spcPts val="628"/>
              </a:spcBef>
              <a:buFont typeface="Arial" pitchFamily="34" charset="0"/>
              <a:buChar char="•"/>
            </a:pPr>
            <a:r>
              <a:rPr lang="en-US" dirty="0" smtClean="0"/>
              <a:t>Often, however, A</a:t>
            </a:r>
            <a:r>
              <a:rPr lang="en-US" baseline="-25000" dirty="0" smtClean="0"/>
              <a:t>2</a:t>
            </a:r>
            <a:r>
              <a:rPr lang="en-US" dirty="0" smtClean="0"/>
              <a:t> can be omitted entirely (i.e., set A</a:t>
            </a:r>
            <a:r>
              <a:rPr lang="en-US" baseline="-25000" dirty="0" smtClean="0"/>
              <a:t>2</a:t>
            </a:r>
            <a:r>
              <a:rPr lang="en-US" dirty="0" smtClean="0"/>
              <a:t> = 0).  To safely omit A</a:t>
            </a:r>
            <a:r>
              <a:rPr lang="en-US" baseline="-25000" dirty="0" smtClean="0"/>
              <a:t>2</a:t>
            </a:r>
            <a:r>
              <a:rPr lang="en-US" dirty="0" smtClean="0"/>
              <a:t>, the following relation should hold:</a:t>
            </a:r>
            <a:br>
              <a:rPr lang="en-US" dirty="0" smtClean="0"/>
            </a:br>
            <a:r>
              <a:rPr lang="en-US" dirty="0" smtClean="0"/>
              <a:t>2A</a:t>
            </a:r>
            <a:r>
              <a:rPr lang="en-US" baseline="-25000" dirty="0" smtClean="0"/>
              <a:t>2</a:t>
            </a:r>
            <a:r>
              <a:rPr lang="en-US" dirty="0" smtClean="0"/>
              <a:t>cM &lt;&lt; 1. This is often the case in HPLC. </a:t>
            </a:r>
          </a:p>
          <a:p>
            <a:pPr marL="179525" indent="-179525">
              <a:lnSpc>
                <a:spcPts val="1361"/>
              </a:lnSpc>
              <a:spcBef>
                <a:spcPts val="628"/>
              </a:spcBef>
              <a:buFont typeface="Arial" pitchFamily="34" charset="0"/>
              <a:buChar char="•"/>
            </a:pPr>
            <a:r>
              <a:rPr lang="en-US" dirty="0" smtClean="0"/>
              <a:t>If a high concentration of sample is injected, A2 may not be negligible any more.  One can enter the value of A2 (from a Zimm plot) into ASTRA: Configuration  </a:t>
            </a:r>
            <a:r>
              <a:rPr lang="en-US" dirty="0" smtClean="0">
                <a:sym typeface="Symbol"/>
              </a:rPr>
              <a:t> Sample  A2</a:t>
            </a:r>
          </a:p>
          <a:p>
            <a:pPr marL="179525">
              <a:lnSpc>
                <a:spcPts val="1257"/>
              </a:lnSpc>
              <a:spcBef>
                <a:spcPts val="628"/>
              </a:spcBef>
            </a:pPr>
            <a:r>
              <a:rPr lang="en-US" b="1" i="1" dirty="0" smtClean="0">
                <a:latin typeface="Calibri" pitchFamily="34" charset="0"/>
              </a:rPr>
              <a:t>Example:</a:t>
            </a:r>
          </a:p>
          <a:p>
            <a:pPr marL="418892">
              <a:lnSpc>
                <a:spcPts val="1257"/>
              </a:lnSpc>
              <a:spcBef>
                <a:spcPts val="314"/>
              </a:spcBef>
            </a:pPr>
            <a:r>
              <a:rPr lang="en-US" dirty="0" smtClean="0">
                <a:latin typeface="Calibri" pitchFamily="34" charset="0"/>
              </a:rPr>
              <a:t>A</a:t>
            </a:r>
            <a:r>
              <a:rPr lang="en-US" baseline="-25000" dirty="0" smtClean="0">
                <a:latin typeface="Calibri" pitchFamily="34" charset="0"/>
              </a:rPr>
              <a:t>2</a:t>
            </a:r>
            <a:r>
              <a:rPr lang="en-US" dirty="0" smtClean="0">
                <a:latin typeface="Calibri" pitchFamily="34" charset="0"/>
              </a:rPr>
              <a:t> = 2 x 10</a:t>
            </a:r>
            <a:r>
              <a:rPr lang="en-US" baseline="30000" dirty="0" smtClean="0">
                <a:latin typeface="Calibri" pitchFamily="34" charset="0"/>
              </a:rPr>
              <a:t>-4</a:t>
            </a:r>
            <a:r>
              <a:rPr lang="en-US" dirty="0" smtClean="0">
                <a:latin typeface="Calibri" pitchFamily="34" charset="0"/>
              </a:rPr>
              <a:t> mol mL/g</a:t>
            </a:r>
            <a:r>
              <a:rPr lang="en-US" baseline="30000" dirty="0" smtClean="0">
                <a:latin typeface="Calibri" pitchFamily="34" charset="0"/>
              </a:rPr>
              <a:t>2</a:t>
            </a:r>
          </a:p>
          <a:p>
            <a:pPr marL="418892">
              <a:lnSpc>
                <a:spcPts val="1257"/>
              </a:lnSpc>
              <a:spcBef>
                <a:spcPts val="314"/>
              </a:spcBef>
            </a:pPr>
            <a:r>
              <a:rPr lang="en-US" dirty="0" smtClean="0">
                <a:latin typeface="Calibri" pitchFamily="34" charset="0"/>
              </a:rPr>
              <a:t>c =1 x 10</a:t>
            </a:r>
            <a:r>
              <a:rPr lang="en-US" baseline="30000" dirty="0" smtClean="0">
                <a:latin typeface="Calibri" pitchFamily="34" charset="0"/>
              </a:rPr>
              <a:t>-4</a:t>
            </a:r>
            <a:r>
              <a:rPr lang="en-US" dirty="0" smtClean="0">
                <a:latin typeface="Calibri" pitchFamily="34" charset="0"/>
              </a:rPr>
              <a:t> g/mL</a:t>
            </a:r>
          </a:p>
          <a:p>
            <a:pPr marL="418892">
              <a:lnSpc>
                <a:spcPts val="1257"/>
              </a:lnSpc>
              <a:spcBef>
                <a:spcPts val="314"/>
              </a:spcBef>
            </a:pPr>
            <a:r>
              <a:rPr lang="en-US" dirty="0" smtClean="0">
                <a:latin typeface="Calibri" pitchFamily="34" charset="0"/>
              </a:rPr>
              <a:t>M =1 x 10</a:t>
            </a:r>
            <a:r>
              <a:rPr lang="en-US" baseline="30000" dirty="0" smtClean="0">
                <a:latin typeface="Calibri" pitchFamily="34" charset="0"/>
              </a:rPr>
              <a:t>5</a:t>
            </a:r>
            <a:r>
              <a:rPr lang="en-US" dirty="0" smtClean="0">
                <a:latin typeface="Calibri" pitchFamily="34" charset="0"/>
              </a:rPr>
              <a:t> g/mol</a:t>
            </a:r>
          </a:p>
          <a:p>
            <a:pPr marL="418892">
              <a:lnSpc>
                <a:spcPts val="1257"/>
              </a:lnSpc>
              <a:spcBef>
                <a:spcPts val="314"/>
              </a:spcBef>
            </a:pPr>
            <a:r>
              <a:rPr lang="en-US" dirty="0" smtClean="0">
                <a:latin typeface="Calibri" pitchFamily="34" charset="0"/>
              </a:rPr>
              <a:t>2 A</a:t>
            </a:r>
            <a:r>
              <a:rPr lang="en-US" baseline="-25000" dirty="0" smtClean="0">
                <a:latin typeface="Calibri" pitchFamily="34" charset="0"/>
              </a:rPr>
              <a:t>2</a:t>
            </a:r>
            <a:r>
              <a:rPr lang="en-US" dirty="0" smtClean="0">
                <a:latin typeface="Calibri" pitchFamily="34" charset="0"/>
              </a:rPr>
              <a:t>cM = 0.004, which is significantly smaller than one</a:t>
            </a:r>
            <a:endParaRPr lang="en-US" dirty="0" smtClean="0"/>
          </a:p>
          <a:p>
            <a:pPr defTabSz="957468">
              <a:defRPr/>
            </a:pPr>
            <a:endParaRPr lang="en-US" sz="1200" dirty="0" smtClean="0">
              <a:latin typeface="Calibri" pitchFamily="34" charset="0"/>
            </a:endParaRPr>
          </a:p>
          <a:p>
            <a:endParaRPr lang="en-US" dirty="0" smtClean="0"/>
          </a:p>
        </p:txBody>
      </p:sp>
      <p:pic>
        <p:nvPicPr>
          <p:cNvPr id="188418"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98241" y="4712064"/>
            <a:ext cx="1217456" cy="458297"/>
          </a:xfrm>
          <a:prstGeom prst="rect">
            <a:avLst/>
          </a:prstGeom>
          <a:noFill/>
        </p:spPr>
      </p:pic>
      <p:pic>
        <p:nvPicPr>
          <p:cNvPr id="188417"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71276" y="5194092"/>
            <a:ext cx="1598030" cy="435464"/>
          </a:xfrm>
          <a:prstGeom prst="rect">
            <a:avLst/>
          </a:prstGeom>
          <a:noFill/>
        </p:spPr>
      </p:pic>
      <p:sp>
        <p:nvSpPr>
          <p:cNvPr id="188419" name="Rectangle 3"/>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88420" name="Rectangle 4"/>
          <p:cNvSpPr>
            <a:spLocks noChangeArrowheads="1"/>
          </p:cNvSpPr>
          <p:nvPr/>
        </p:nvSpPr>
        <p:spPr bwMode="auto">
          <a:xfrm>
            <a:off x="0" y="1184151"/>
            <a:ext cx="426956" cy="8035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pPr algn="l" defTabSz="947319"/>
            <a:r>
              <a:rPr lang="en-US" sz="2700" dirty="0" smtClean="0">
                <a:latin typeface="Calibri" pitchFamily="34" charset="0"/>
                <a:ea typeface="Times New Roman" pitchFamily="18" charset="0"/>
                <a:cs typeface="Times New Roman" pitchFamily="18" charset="0"/>
              </a:rPr>
              <a:t>   </a:t>
            </a:r>
            <a:endParaRPr lang="en-US" sz="600" dirty="0" smtClean="0">
              <a:latin typeface="Arial" pitchFamily="34" charset="0"/>
            </a:endParaRPr>
          </a:p>
          <a:p>
            <a:pPr algn="l" defTabSz="947319" eaLnBrk="0" hangingPunct="0"/>
            <a:endParaRPr lang="en-US" sz="1900" dirty="0" smtClean="0">
              <a:latin typeface="Arial" pitchFamily="34" charset="0"/>
            </a:endParaRPr>
          </a:p>
        </p:txBody>
      </p:sp>
      <p:sp>
        <p:nvSpPr>
          <p:cNvPr id="188421" name="Rectangle 5"/>
          <p:cNvSpPr>
            <a:spLocks noChangeArrowheads="1"/>
          </p:cNvSpPr>
          <p:nvPr/>
        </p:nvSpPr>
        <p:spPr bwMode="auto">
          <a:xfrm>
            <a:off x="0" y="2069737"/>
            <a:ext cx="191379" cy="388045"/>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pPr algn="l" defTabSz="947319"/>
            <a:endParaRPr lang="en-US" sz="1900" dirty="0"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3731" name="Rectangle 5"/>
          <p:cNvSpPr>
            <a:spLocks noGrp="1" noChangeArrowheads="1"/>
          </p:cNvSpPr>
          <p:nvPr>
            <p:ph type="sldNum" sz="quarter" idx="5"/>
          </p:nvPr>
        </p:nvSpPr>
        <p:spPr>
          <a:noFill/>
        </p:spPr>
        <p:txBody>
          <a:bodyPr/>
          <a:lstStyle/>
          <a:p>
            <a:fld id="{192CCC84-F15C-48AC-A38C-FAFB9B9D5EB6}" type="slidenum">
              <a:rPr lang="en-US" smtClean="0"/>
              <a:pPr/>
              <a:t>27</a:t>
            </a:fld>
            <a:endParaRPr lang="en-US" dirty="0" smtClean="0"/>
          </a:p>
        </p:txBody>
      </p:sp>
      <p:sp>
        <p:nvSpPr>
          <p:cNvPr id="73732" name="Rectangle 2"/>
          <p:cNvSpPr>
            <a:spLocks noGrp="1" noRot="1" noChangeAspect="1" noChangeArrowheads="1" noTextEdit="1"/>
          </p:cNvSpPr>
          <p:nvPr>
            <p:ph type="sldImg"/>
          </p:nvPr>
        </p:nvSpPr>
        <p:spPr>
          <a:ln/>
        </p:spPr>
      </p:sp>
      <p:sp>
        <p:nvSpPr>
          <p:cNvPr id="73733" name="Rectangle 3"/>
          <p:cNvSpPr>
            <a:spLocks noGrp="1" noChangeArrowheads="1"/>
          </p:cNvSpPr>
          <p:nvPr>
            <p:ph type="body" idx="1"/>
          </p:nvPr>
        </p:nvSpPr>
        <p:spPr>
          <a:noFill/>
          <a:ln/>
        </p:spPr>
        <p:txBody>
          <a:bodyPr/>
          <a:lstStyle/>
          <a:p>
            <a:r>
              <a:rPr lang="en-US" u="sng" dirty="0" smtClean="0">
                <a:latin typeface="Calibri" pitchFamily="34" charset="0"/>
              </a:rPr>
              <a:t>Notes:</a:t>
            </a:r>
          </a:p>
          <a:p>
            <a:pPr>
              <a:spcBef>
                <a:spcPts val="1257"/>
              </a:spcBef>
            </a:pPr>
            <a:r>
              <a:rPr lang="en-US" i="1" dirty="0" smtClean="0">
                <a:latin typeface="Calibri" pitchFamily="34" charset="0"/>
              </a:rPr>
              <a:t>In EASI graph one can:</a:t>
            </a:r>
          </a:p>
          <a:p>
            <a:pPr marL="176201" indent="-176201">
              <a:spcBef>
                <a:spcPts val="314"/>
              </a:spcBef>
              <a:buFont typeface="Arial" pitchFamily="34" charset="0"/>
              <a:buChar char="•"/>
            </a:pPr>
            <a:r>
              <a:rPr lang="en-US" dirty="0" smtClean="0">
                <a:latin typeface="Calibri" pitchFamily="34" charset="0"/>
              </a:rPr>
              <a:t>Overlay plots from all data files open in ASTRA</a:t>
            </a:r>
          </a:p>
          <a:p>
            <a:pPr marL="176201" indent="-176201">
              <a:spcBef>
                <a:spcPts val="314"/>
              </a:spcBef>
              <a:buFont typeface="Arial" pitchFamily="34" charset="0"/>
              <a:buChar char="•"/>
            </a:pPr>
            <a:r>
              <a:rPr lang="en-US" dirty="0" smtClean="0">
                <a:latin typeface="Calibri" pitchFamily="34" charset="0"/>
              </a:rPr>
              <a:t>Select traces to be displayed (LS, RI, and UV)</a:t>
            </a:r>
          </a:p>
          <a:p>
            <a:pPr marL="176201" indent="-176201">
              <a:spcBef>
                <a:spcPts val="314"/>
              </a:spcBef>
              <a:buFont typeface="Arial" pitchFamily="34" charset="0"/>
              <a:buChar char="•"/>
            </a:pPr>
            <a:r>
              <a:rPr lang="en-US" dirty="0" smtClean="0">
                <a:latin typeface="Calibri" pitchFamily="34" charset="0"/>
              </a:rPr>
              <a:t>Display chromatograms, molar mass, rms radius and other quantities</a:t>
            </a:r>
          </a:p>
          <a:p>
            <a:pPr marL="176201" indent="-176201">
              <a:spcBef>
                <a:spcPts val="314"/>
              </a:spcBef>
              <a:buFont typeface="Arial" pitchFamily="34" charset="0"/>
              <a:buChar char="•"/>
            </a:pPr>
            <a:r>
              <a:rPr lang="en-US" dirty="0" smtClean="0">
                <a:latin typeface="Calibri" pitchFamily="34" charset="0"/>
              </a:rPr>
              <a:t>Display cumulative and differential distributions</a:t>
            </a:r>
          </a:p>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4755" name="Rectangle 5"/>
          <p:cNvSpPr>
            <a:spLocks noGrp="1" noChangeArrowheads="1"/>
          </p:cNvSpPr>
          <p:nvPr>
            <p:ph type="sldNum" sz="quarter" idx="5"/>
          </p:nvPr>
        </p:nvSpPr>
        <p:spPr>
          <a:noFill/>
        </p:spPr>
        <p:txBody>
          <a:bodyPr/>
          <a:lstStyle/>
          <a:p>
            <a:fld id="{72B02B07-A52B-4517-A5E1-A86B96B63C83}" type="slidenum">
              <a:rPr lang="en-US" smtClean="0"/>
              <a:pPr/>
              <a:t>29</a:t>
            </a:fld>
            <a:endParaRPr lang="en-US" dirty="0" smtClean="0"/>
          </a:p>
        </p:txBody>
      </p:sp>
      <p:sp>
        <p:nvSpPr>
          <p:cNvPr id="74756" name="Rectangle 2"/>
          <p:cNvSpPr>
            <a:spLocks noGrp="1" noRot="1" noChangeAspect="1" noChangeArrowheads="1" noTextEdit="1"/>
          </p:cNvSpPr>
          <p:nvPr>
            <p:ph type="sldImg"/>
          </p:nvPr>
        </p:nvSpPr>
        <p:spPr>
          <a:ln/>
        </p:spPr>
      </p:sp>
      <p:sp>
        <p:nvSpPr>
          <p:cNvPr id="74757"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Tiny concentrations of high M</a:t>
            </a:r>
            <a:r>
              <a:rPr lang="en-US" baseline="-25000" dirty="0" smtClean="0"/>
              <a:t>w</a:t>
            </a:r>
            <a:r>
              <a:rPr lang="en-US" dirty="0" smtClean="0"/>
              <a:t> sample (seen in the polysaccharide example) may have significant LS scattering results. </a:t>
            </a:r>
          </a:p>
          <a:p>
            <a:pPr marL="177623" indent="-177623">
              <a:buFont typeface="Arial" pitchFamily="34" charset="0"/>
              <a:buChar char="•"/>
            </a:pPr>
            <a:r>
              <a:rPr lang="en-US" dirty="0" smtClean="0"/>
              <a:t>The “Results Fitting” feature (</a:t>
            </a:r>
            <a:r>
              <a:rPr lang="en-US" b="1" dirty="0" smtClean="0"/>
              <a:t>Fit Mass or Radius</a:t>
            </a:r>
            <a:r>
              <a:rPr lang="en-US" dirty="0" smtClean="0"/>
              <a:t> procedure in ASTRA) allows us to trust our chromatography when characterizing scant, high or low M</a:t>
            </a:r>
            <a:r>
              <a:rPr lang="en-US" baseline="-25000" dirty="0" smtClean="0"/>
              <a:t>w</a:t>
            </a:r>
            <a:r>
              <a:rPr lang="en-US" dirty="0" smtClean="0"/>
              <a:t> portions of the sample.</a:t>
            </a:r>
          </a:p>
          <a:p>
            <a:pPr marL="177623" indent="-177623">
              <a:buFont typeface="Arial" pitchFamily="34" charset="0"/>
              <a:buChar char="•"/>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r>
              <a:rPr lang="en-US" u="sng" dirty="0" smtClean="0"/>
              <a:t>Notes:</a:t>
            </a:r>
          </a:p>
          <a:p>
            <a:r>
              <a:rPr lang="en-US" dirty="0" smtClean="0"/>
              <a:t>This is an example for a peak with low signal-to noise ratio. Results fitting has been used in this example to address the scatter in the signal at the low end of the RMS radius range.</a:t>
            </a:r>
          </a:p>
        </p:txBody>
      </p:sp>
      <p:sp>
        <p:nvSpPr>
          <p:cNvPr id="75780" name="Footer Placeholder 3"/>
          <p:cNvSpPr>
            <a:spLocks noGrp="1"/>
          </p:cNvSpPr>
          <p:nvPr>
            <p:ph type="ftr" sz="quarter" idx="4"/>
          </p:nvPr>
        </p:nvSpPr>
        <p:spPr>
          <a:noFill/>
        </p:spPr>
        <p:txBody>
          <a:bodyPr/>
          <a:lstStyle/>
          <a:p>
            <a:r>
              <a:rPr lang="en-US" smtClean="0"/>
              <a:t>© Wyatt Technology Corporation 2011 – All Rights Reserved</a:t>
            </a:r>
            <a:endParaRPr lang="en-US" dirty="0"/>
          </a:p>
        </p:txBody>
      </p:sp>
      <p:sp>
        <p:nvSpPr>
          <p:cNvPr id="75781" name="Slide Number Placeholder 4"/>
          <p:cNvSpPr>
            <a:spLocks noGrp="1"/>
          </p:cNvSpPr>
          <p:nvPr>
            <p:ph type="sldNum" sz="quarter" idx="5"/>
          </p:nvPr>
        </p:nvSpPr>
        <p:spPr>
          <a:noFill/>
        </p:spPr>
        <p:txBody>
          <a:bodyPr/>
          <a:lstStyle/>
          <a:p>
            <a:fld id="{2443DB27-2B69-47BE-A2CD-618A26005755}" type="slidenum">
              <a:rPr lang="en-US" smtClean="0"/>
              <a:pPr/>
              <a:t>30</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xfrm>
            <a:off x="731190" y="4561472"/>
            <a:ext cx="5852821" cy="4487843"/>
          </a:xfrm>
          <a:noFill/>
          <a:ln/>
        </p:spPr>
        <p:txBody>
          <a:bodyPr/>
          <a:lstStyle/>
          <a:p>
            <a:r>
              <a:rPr lang="en-US" u="sng" dirty="0" smtClean="0"/>
              <a:t>Notes:</a:t>
            </a:r>
          </a:p>
          <a:p>
            <a:pPr marL="172689" indent="-172689">
              <a:buFont typeface="Arial" pitchFamily="34" charset="0"/>
              <a:buChar char="•"/>
            </a:pPr>
            <a:r>
              <a:rPr lang="en-US" dirty="0" smtClean="0"/>
              <a:t>Size Exclusion Chromatography separates molecules on the basis of hydrodynamic size (not M</a:t>
            </a:r>
            <a:r>
              <a:rPr lang="en-US" baseline="-25000" dirty="0" smtClean="0"/>
              <a:t>w</a:t>
            </a:r>
            <a:r>
              <a:rPr lang="en-US" dirty="0" smtClean="0"/>
              <a:t>). A column is filled with porous beads of a polymeric gel or silica beads that will admit ions and small molecules (purple) into their pores but not large ones (shown in red). When a mixture of molecules and ions dissolved in a solvent is applied to the top of the column, the smaller molecules (and ions) are distributed through a larger volume of solvent than is available to the large molecules. Consequently, the large molecules move more rapidly through the column, and in this way the mixture can be separated (fractionated) into its components. The porosity of the gel can be adjusted to exclude all molecules above a certain size. </a:t>
            </a:r>
          </a:p>
          <a:p>
            <a:pPr marL="172689" indent="-172689">
              <a:buFont typeface="Arial" pitchFamily="34" charset="0"/>
              <a:buChar char="•"/>
            </a:pPr>
            <a:r>
              <a:rPr lang="en-US" dirty="0" smtClean="0"/>
              <a:t>The elution volume of a molecule is related to its hydrodynamic volume.  To relate the elution volume to the molecular weight of a molecule, a calibration with molecular weight standards is needed. SEC alone is a relative method. </a:t>
            </a:r>
          </a:p>
          <a:p>
            <a:pPr marL="172689" indent="-172689">
              <a:buFont typeface="Arial" pitchFamily="34" charset="0"/>
              <a:buChar char="•"/>
            </a:pPr>
            <a:r>
              <a:rPr lang="en-US" dirty="0" smtClean="0"/>
              <a:t>Molecular weight measurements with light scattering is an absolute method. Combining SEC with MALS will results in the measurement of absolute molecular weight, independent from column calibration. The ASTRA software allows the comparison of SEC-MALS results with conventional or universal calibration via the </a:t>
            </a:r>
            <a:r>
              <a:rPr lang="en-US" i="1" dirty="0" smtClean="0"/>
              <a:t>Conventional Calibration </a:t>
            </a:r>
            <a:r>
              <a:rPr lang="en-US" dirty="0" smtClean="0"/>
              <a:t>and </a:t>
            </a:r>
            <a:r>
              <a:rPr lang="en-US" i="1" dirty="0" smtClean="0"/>
              <a:t>Universal Calibration  </a:t>
            </a:r>
            <a:r>
              <a:rPr lang="en-US" dirty="0" smtClean="0"/>
              <a:t>methods. More about that in the self-guided ASTRA tutorials.</a:t>
            </a:r>
          </a:p>
          <a:p>
            <a:endParaRPr lang="en-US" dirty="0" smtClean="0"/>
          </a:p>
          <a:p>
            <a:r>
              <a:rPr lang="en-US" u="sng" dirty="0" smtClean="0"/>
              <a:t>Key Ideas:</a:t>
            </a:r>
          </a:p>
          <a:p>
            <a:pPr marL="177623" indent="-177623">
              <a:buFont typeface="Arial" pitchFamily="34" charset="0"/>
              <a:buChar char="•"/>
            </a:pPr>
            <a:r>
              <a:rPr lang="en-US" b="1" dirty="0" smtClean="0"/>
              <a:t>SEC is a relative method </a:t>
            </a:r>
            <a:r>
              <a:rPr lang="en-US" dirty="0" smtClean="0"/>
              <a:t>for molecular weight determination</a:t>
            </a:r>
            <a:r>
              <a:rPr lang="en-US" b="1" dirty="0" smtClean="0"/>
              <a:t> </a:t>
            </a:r>
            <a:r>
              <a:rPr lang="en-US" dirty="0" smtClean="0"/>
              <a:t>(relies on calibration with standards) </a:t>
            </a:r>
          </a:p>
          <a:p>
            <a:pPr marL="177623" indent="-177623">
              <a:buFont typeface="Arial" pitchFamily="34" charset="0"/>
              <a:buChar char="•"/>
            </a:pPr>
            <a:r>
              <a:rPr lang="en-US" b="1" dirty="0" smtClean="0"/>
              <a:t>SEC-MALS is an absolute method </a:t>
            </a:r>
            <a:r>
              <a:rPr lang="en-US" dirty="0" smtClean="0"/>
              <a:t>for molecular weight determination</a:t>
            </a:r>
          </a:p>
          <a:p>
            <a:endParaRPr lang="en-US" dirty="0" smtClean="0"/>
          </a:p>
        </p:txBody>
      </p:sp>
      <p:sp>
        <p:nvSpPr>
          <p:cNvPr id="48132" name="Footer Placeholder 3"/>
          <p:cNvSpPr>
            <a:spLocks noGrp="1"/>
          </p:cNvSpPr>
          <p:nvPr>
            <p:ph type="ftr" sz="quarter" idx="4"/>
          </p:nvPr>
        </p:nvSpPr>
        <p:spPr>
          <a:noFill/>
        </p:spPr>
        <p:txBody>
          <a:bodyPr/>
          <a:lstStyle/>
          <a:p>
            <a:r>
              <a:rPr lang="en-US" smtClean="0"/>
              <a:t>© Wyatt Technology Corporation 2011 – All Rights Reserved</a:t>
            </a:r>
            <a:endParaRPr lang="en-US" dirty="0"/>
          </a:p>
        </p:txBody>
      </p:sp>
      <p:sp>
        <p:nvSpPr>
          <p:cNvPr id="48133" name="Slide Number Placeholder 4"/>
          <p:cNvSpPr>
            <a:spLocks noGrp="1"/>
          </p:cNvSpPr>
          <p:nvPr>
            <p:ph type="sldNum" sz="quarter" idx="5"/>
          </p:nvPr>
        </p:nvSpPr>
        <p:spPr>
          <a:noFill/>
        </p:spPr>
        <p:txBody>
          <a:bodyPr/>
          <a:lstStyle/>
          <a:p>
            <a:fld id="{02A70662-E753-447F-A68A-59C43CCFEA30}" type="slidenum">
              <a:rPr lang="en-US" smtClean="0"/>
              <a:pPr/>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6803" name="Rectangle 5"/>
          <p:cNvSpPr>
            <a:spLocks noGrp="1" noChangeArrowheads="1"/>
          </p:cNvSpPr>
          <p:nvPr>
            <p:ph type="sldNum" sz="quarter" idx="5"/>
          </p:nvPr>
        </p:nvSpPr>
        <p:spPr>
          <a:noFill/>
        </p:spPr>
        <p:txBody>
          <a:bodyPr/>
          <a:lstStyle/>
          <a:p>
            <a:fld id="{3DB202BE-2E21-4D12-9E9C-79FAADB5B8FE}" type="slidenum">
              <a:rPr lang="en-US" smtClean="0"/>
              <a:pPr/>
              <a:t>31</a:t>
            </a:fld>
            <a:endParaRPr lang="en-US" dirty="0" smtClean="0"/>
          </a:p>
        </p:txBody>
      </p:sp>
      <p:sp>
        <p:nvSpPr>
          <p:cNvPr id="76804" name="Rectangle 2"/>
          <p:cNvSpPr>
            <a:spLocks noGrp="1" noRot="1" noChangeAspect="1" noChangeArrowheads="1" noTextEdit="1"/>
          </p:cNvSpPr>
          <p:nvPr>
            <p:ph type="sldImg"/>
          </p:nvPr>
        </p:nvSpPr>
        <p:spPr>
          <a:ln/>
        </p:spPr>
      </p:sp>
      <p:sp>
        <p:nvSpPr>
          <p:cNvPr id="76805"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tabLst>
                <a:tab pos="296037" algn="l"/>
              </a:tabLst>
            </a:pPr>
            <a:r>
              <a:rPr lang="en-US" dirty="0" smtClean="0"/>
              <a:t>Cumulative Mw and RMS Radius plots.  Our examples are 3 different polysaccharide samples (hyaluronic acid, HA). The Y-axis is scaled 0 – 1, representing 0 to 100% of the recovered sample in the peak limits.</a:t>
            </a:r>
          </a:p>
          <a:p>
            <a:pPr marL="177623" indent="-177623">
              <a:buFont typeface="Arial" pitchFamily="34" charset="0"/>
              <a:buChar char="•"/>
              <a:tabLst>
                <a:tab pos="296037" algn="l"/>
              </a:tabLst>
            </a:pPr>
            <a:r>
              <a:rPr lang="en-US" i="1" dirty="0" smtClean="0"/>
              <a:t>To calculate a cumulative distribution, the following steps are taken: </a:t>
            </a:r>
          </a:p>
          <a:p>
            <a:pPr lvl="1" indent="-177623">
              <a:buFont typeface="Arial" pitchFamily="34" charset="0"/>
              <a:buChar char="•"/>
              <a:tabLst>
                <a:tab pos="296037" algn="l"/>
              </a:tabLst>
            </a:pPr>
            <a:r>
              <a:rPr lang="en-US" sz="1000" dirty="0" smtClean="0"/>
              <a:t>The total mass of the eluting sample is calculated. If the concentration is measured at each eluting slice, then the total mass is equal to the sum of the concentration measurements times the eluting slice volume. </a:t>
            </a:r>
          </a:p>
          <a:p>
            <a:pPr lvl="1" indent="-177623">
              <a:buFont typeface="Arial" pitchFamily="34" charset="0"/>
              <a:buChar char="•"/>
              <a:tabLst>
                <a:tab pos="296037" algn="l"/>
              </a:tabLst>
            </a:pPr>
            <a:r>
              <a:rPr lang="en-US" sz="1000" dirty="0" smtClean="0"/>
              <a:t>The molar mass is calculated for each eluting slice</a:t>
            </a:r>
          </a:p>
          <a:p>
            <a:pPr lvl="1" indent="-177623">
              <a:buFont typeface="Arial" pitchFamily="34" charset="0"/>
              <a:buChar char="•"/>
              <a:tabLst>
                <a:tab pos="296037" algn="l"/>
              </a:tabLst>
            </a:pPr>
            <a:r>
              <a:rPr lang="en-US" sz="1000" dirty="0" smtClean="0"/>
              <a:t>The resulting molar masses and the measured concentration at that slice are then sorted by ascending mass. </a:t>
            </a:r>
          </a:p>
          <a:p>
            <a:pPr lvl="1" indent="-177623">
              <a:buFont typeface="Arial" pitchFamily="34" charset="0"/>
              <a:buChar char="•"/>
              <a:tabLst>
                <a:tab pos="296037" algn="l"/>
              </a:tabLst>
            </a:pPr>
            <a:r>
              <a:rPr lang="en-US" sz="1000" dirty="0" smtClean="0"/>
              <a:t>The weight fraction of sample with a certain molar mass or lower is then calculated by summing all of the concentrations up to the specified molar mass, multiplying this sum by the volume of the eluting slice, then dividing by the total mass of the sample. </a:t>
            </a:r>
          </a:p>
          <a:p>
            <a:endParaRPr lang="en-US" dirty="0" smtClean="0"/>
          </a:p>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7827" name="Rectangle 5"/>
          <p:cNvSpPr>
            <a:spLocks noGrp="1" noChangeArrowheads="1"/>
          </p:cNvSpPr>
          <p:nvPr>
            <p:ph type="sldNum" sz="quarter" idx="5"/>
          </p:nvPr>
        </p:nvSpPr>
        <p:spPr>
          <a:noFill/>
        </p:spPr>
        <p:txBody>
          <a:bodyPr/>
          <a:lstStyle/>
          <a:p>
            <a:fld id="{9A5B95CC-2D19-4A2A-8CA3-CEDD4EE5FE42}" type="slidenum">
              <a:rPr lang="en-US" smtClean="0"/>
              <a:pPr/>
              <a:t>32</a:t>
            </a:fld>
            <a:endParaRPr lang="en-US" dirty="0" smtClean="0"/>
          </a:p>
        </p:txBody>
      </p:sp>
      <p:sp>
        <p:nvSpPr>
          <p:cNvPr id="77828" name="Rectangle 2"/>
          <p:cNvSpPr>
            <a:spLocks noGrp="1" noRot="1" noChangeAspect="1" noChangeArrowheads="1" noTextEdit="1"/>
          </p:cNvSpPr>
          <p:nvPr>
            <p:ph type="sldImg"/>
          </p:nvPr>
        </p:nvSpPr>
        <p:spPr>
          <a:ln/>
        </p:spPr>
      </p:sp>
      <p:sp>
        <p:nvSpPr>
          <p:cNvPr id="77829"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The Differential Plot uses the same data as the Cumulative Plot, but the Y-axis here is an arbitrary value established by setting the integral of the area under the curve to 1, representing 100% of the material contained within the defined peak limits.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latin typeface="Calibri" pitchFamily="34" charset="0"/>
              </a:rPr>
              <a:t>Notes:</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33</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78851" name="Rectangle 5"/>
          <p:cNvSpPr>
            <a:spLocks noGrp="1" noChangeArrowheads="1"/>
          </p:cNvSpPr>
          <p:nvPr>
            <p:ph type="sldNum" sz="quarter" idx="5"/>
          </p:nvPr>
        </p:nvSpPr>
        <p:spPr>
          <a:noFill/>
        </p:spPr>
        <p:txBody>
          <a:bodyPr/>
          <a:lstStyle/>
          <a:p>
            <a:fld id="{D2C10351-971C-4B06-A1F2-6ED15475BBC5}" type="slidenum">
              <a:rPr lang="en-US" smtClean="0"/>
              <a:pPr/>
              <a:t>34</a:t>
            </a:fld>
            <a:endParaRPr lang="en-US" dirty="0" smtClean="0"/>
          </a:p>
        </p:txBody>
      </p:sp>
      <p:sp>
        <p:nvSpPr>
          <p:cNvPr id="78852" name="Rectangle 2"/>
          <p:cNvSpPr>
            <a:spLocks noGrp="1" noRot="1" noChangeAspect="1" noChangeArrowheads="1" noTextEdit="1"/>
          </p:cNvSpPr>
          <p:nvPr>
            <p:ph type="sldImg"/>
          </p:nvPr>
        </p:nvSpPr>
        <p:spPr>
          <a:ln/>
        </p:spPr>
      </p:sp>
      <p:sp>
        <p:nvSpPr>
          <p:cNvPr id="78853" name="Rectangle 3"/>
          <p:cNvSpPr>
            <a:spLocks noGrp="1" noChangeArrowheads="1"/>
          </p:cNvSpPr>
          <p:nvPr>
            <p:ph type="body" idx="1"/>
          </p:nvPr>
        </p:nvSpPr>
        <p:spPr>
          <a:noFill/>
          <a:ln/>
        </p:spPr>
        <p:txBody>
          <a:bodyPr/>
          <a:lstStyle/>
          <a:p>
            <a:r>
              <a:rPr lang="en-US" u="sng" dirty="0" smtClean="0"/>
              <a:t>Notes:</a:t>
            </a:r>
          </a:p>
          <a:p>
            <a:pPr marL="177623" indent="-177623">
              <a:buFont typeface="Arial" pitchFamily="34" charset="0"/>
              <a:buChar char="•"/>
            </a:pPr>
            <a:r>
              <a:rPr lang="en-US" dirty="0" smtClean="0"/>
              <a:t>When using a viscometer, one can plot the log(intrinsic viscosity) vs. log (M</a:t>
            </a:r>
            <a:r>
              <a:rPr lang="en-US" baseline="-25000" dirty="0" smtClean="0"/>
              <a:t>w</a:t>
            </a:r>
            <a:r>
              <a:rPr lang="en-US" dirty="0" smtClean="0"/>
              <a:t>). This is called a Mark-Houwink-Sakurada (MHS) plot.  </a:t>
            </a:r>
          </a:p>
          <a:p>
            <a:pPr marL="177623" indent="-177623"/>
            <a:endParaRPr lang="en-US" dirty="0" smtClean="0"/>
          </a:p>
          <a:p>
            <a:pPr marL="176201" indent="3325"/>
            <a:r>
              <a:rPr lang="en-US" dirty="0" smtClean="0"/>
              <a:t>where </a:t>
            </a:r>
            <a:r>
              <a:rPr lang="en-US" dirty="0" smtClean="0">
                <a:sym typeface="Symbol"/>
              </a:rPr>
              <a:t> is the </a:t>
            </a:r>
            <a:r>
              <a:rPr lang="en-US" dirty="0" smtClean="0"/>
              <a:t>intrinsic viscosity and </a:t>
            </a:r>
            <a:r>
              <a:rPr lang="en-US" i="1" dirty="0" smtClean="0"/>
              <a:t>a</a:t>
            </a:r>
            <a:r>
              <a:rPr lang="en-US" dirty="0" smtClean="0"/>
              <a:t> is the exponent of the MHS plot that will give information about the conformation or  “compactness” of the polymers.</a:t>
            </a:r>
          </a:p>
          <a:p>
            <a:endParaRPr lang="en-US" dirty="0" smtClean="0"/>
          </a:p>
        </p:txBody>
      </p:sp>
      <p:sp>
        <p:nvSpPr>
          <p:cNvPr id="169986" name="Rectangle 2"/>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pic>
        <p:nvPicPr>
          <p:cNvPr id="16998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51296" y="5117292"/>
            <a:ext cx="812609" cy="233419"/>
          </a:xfrm>
          <a:prstGeom prst="rect">
            <a:avLst/>
          </a:prstGeom>
          <a:noFill/>
        </p:spPr>
      </p:pic>
      <p:sp>
        <p:nvSpPr>
          <p:cNvPr id="169987" name="Rectangle 3"/>
          <p:cNvSpPr>
            <a:spLocks noChangeArrowheads="1"/>
          </p:cNvSpPr>
          <p:nvPr/>
        </p:nvSpPr>
        <p:spPr bwMode="auto">
          <a:xfrm>
            <a:off x="0" y="929779"/>
            <a:ext cx="191379" cy="388045"/>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pPr algn="l" defTabSz="947319"/>
            <a:endParaRPr lang="en-US" sz="1900" dirty="0"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7623" indent="-177623">
              <a:buFont typeface="Arial" pitchFamily="34" charset="0"/>
              <a:buChar char="•"/>
            </a:pPr>
            <a:r>
              <a:rPr lang="en-US" dirty="0" smtClean="0"/>
              <a:t>By comparing the slope of the conformation plots of a molecule to its linear analog (or other standard), we can gain information about the branching of the molecule.</a:t>
            </a:r>
          </a:p>
          <a:p>
            <a:pPr marL="177623" indent="-177623">
              <a:buFont typeface="Arial" pitchFamily="34" charset="0"/>
              <a:buChar char="•"/>
            </a:pPr>
            <a:r>
              <a:rPr lang="en-US" dirty="0" smtClean="0"/>
              <a:t>The example above shows our three different polysaccharides (hyaluronic acid) from the previous slides.</a:t>
            </a:r>
          </a:p>
          <a:p>
            <a:pPr marL="177623" indent="-177623">
              <a:buFont typeface="Arial" pitchFamily="34" charset="0"/>
              <a:buChar char="•"/>
            </a:pPr>
            <a:r>
              <a:rPr lang="en-US" dirty="0" smtClean="0"/>
              <a:t>Intrinsic viscosity is often used if the average molar mass of the polymer is too low to get branching information from the rms radius alone.</a:t>
            </a:r>
          </a:p>
          <a:p>
            <a:pPr marL="177623" indent="-177623">
              <a:buFont typeface="Arial" pitchFamily="34" charset="0"/>
              <a:buChar char="•"/>
            </a:pPr>
            <a:r>
              <a:rPr lang="en-US" dirty="0" smtClean="0"/>
              <a:t>ASTRA allows us to characterize branched molecules from the relationship of the rms radius or the intrinsic viscosity vs. molar mass.</a:t>
            </a:r>
          </a:p>
          <a:p>
            <a:pPr marL="177623" indent="-177623">
              <a:buFont typeface="Arial" pitchFamily="34" charset="0"/>
              <a:buChar char="•"/>
            </a:pPr>
            <a:r>
              <a:rPr lang="en-US" dirty="0" smtClean="0"/>
              <a:t>By comparing a branched polymer to its linear analog, ne can analyze </a:t>
            </a:r>
            <a:r>
              <a:rPr lang="en-US" i="1" dirty="0" smtClean="0"/>
              <a:t>branching ratio</a:t>
            </a:r>
            <a:r>
              <a:rPr lang="en-US" dirty="0" smtClean="0"/>
              <a:t>, </a:t>
            </a:r>
            <a:r>
              <a:rPr lang="en-US" i="1" dirty="0" smtClean="0"/>
              <a:t>branching per molecule </a:t>
            </a:r>
            <a:r>
              <a:rPr lang="en-US" dirty="0" smtClean="0"/>
              <a:t>or </a:t>
            </a:r>
            <a:r>
              <a:rPr lang="en-US" i="1" dirty="0" smtClean="0"/>
              <a:t>long chain branching</a:t>
            </a:r>
            <a:r>
              <a:rPr lang="en-US" dirty="0" smtClean="0"/>
              <a:t>. More about that in the upcoming ASTRA tutorials and scatter sessions of LSU.</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35</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47107" name="Rectangle 5"/>
          <p:cNvSpPr>
            <a:spLocks noGrp="1" noChangeArrowheads="1"/>
          </p:cNvSpPr>
          <p:nvPr>
            <p:ph type="sldNum" sz="quarter" idx="5"/>
          </p:nvPr>
        </p:nvSpPr>
        <p:spPr>
          <a:noFill/>
        </p:spPr>
        <p:txBody>
          <a:bodyPr/>
          <a:lstStyle/>
          <a:p>
            <a:fld id="{D02CBA3B-2FA8-4C8B-81AE-E8BE5BA88C78}" type="slidenum">
              <a:rPr lang="en-US" smtClean="0"/>
              <a:pPr/>
              <a:t>36</a:t>
            </a:fld>
            <a:endParaRPr lang="en-US" dirty="0" smtClean="0"/>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r>
              <a:rPr lang="en-US" u="sng" dirty="0" smtClean="0">
                <a:latin typeface="Calibri" pitchFamily="34" charset="0"/>
              </a:rPr>
              <a:t>Notes:</a:t>
            </a:r>
          </a:p>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9525" indent="-179525">
              <a:buFont typeface="Arial" pitchFamily="34" charset="0"/>
              <a:buChar char="•"/>
            </a:pPr>
            <a:r>
              <a:rPr lang="en-US" dirty="0" smtClean="0"/>
              <a:t>Depending on the conditions of the experiment, data analysis can be helped by the choice of the right formalism. Details on how M</a:t>
            </a:r>
            <a:r>
              <a:rPr lang="en-US" baseline="-25000" dirty="0" smtClean="0"/>
              <a:t>w</a:t>
            </a:r>
            <a:r>
              <a:rPr lang="en-US" dirty="0" smtClean="0"/>
              <a:t> and R</a:t>
            </a:r>
            <a:r>
              <a:rPr lang="en-US" baseline="-25000" dirty="0" smtClean="0"/>
              <a:t>g</a:t>
            </a:r>
            <a:r>
              <a:rPr lang="en-US" dirty="0" smtClean="0"/>
              <a:t> are calculated can be found in the ASTRA software manual or online help.  Examples are shown in the following slides.</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37</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7623" indent="-177623">
              <a:buFont typeface="Arial" pitchFamily="34" charset="0"/>
              <a:buChar char="•"/>
            </a:pPr>
            <a:r>
              <a:rPr lang="en-US" dirty="0" smtClean="0"/>
              <a:t>Wyatt miniDAWN users generally use only the Zimm fitting formalism for their 3 angles.  For M</a:t>
            </a:r>
            <a:r>
              <a:rPr lang="en-US" baseline="-25000" dirty="0" smtClean="0"/>
              <a:t>w</a:t>
            </a:r>
            <a:r>
              <a:rPr lang="en-US" dirty="0" smtClean="0"/>
              <a:t> &gt; 1 million Da more lower angle LS detectors are needed.</a:t>
            </a:r>
          </a:p>
          <a:p>
            <a:pPr marL="177623" indent="-177623">
              <a:buFont typeface="Arial" pitchFamily="34" charset="0"/>
              <a:buChar char="•"/>
            </a:pPr>
            <a:r>
              <a:rPr lang="en-US" dirty="0" smtClean="0"/>
              <a:t>The Random Coil formalism can be used with miniDAWN data taken on known linear random coil molecules.  This formalism a pre-determined form factor to the data and can be used for high M</a:t>
            </a:r>
            <a:r>
              <a:rPr lang="en-US" baseline="-25000" dirty="0" smtClean="0"/>
              <a:t>w</a:t>
            </a:r>
            <a:r>
              <a:rPr lang="en-US" dirty="0" smtClean="0"/>
              <a:t> polymers.</a:t>
            </a:r>
          </a:p>
          <a:p>
            <a:pPr marL="177623" indent="-177623">
              <a:buFont typeface="Arial" pitchFamily="34" charset="0"/>
              <a:buChar char="•"/>
            </a:pPr>
            <a:r>
              <a:rPr lang="en-US" dirty="0" smtClean="0"/>
              <a:t>ASTRA also includes spherical  and other models for certain particle analyses.</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38</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dirty="0" smtClean="0"/>
          </a:p>
        </p:txBody>
      </p:sp>
      <p:sp>
        <p:nvSpPr>
          <p:cNvPr id="71684" name="Footer Placeholder 3"/>
          <p:cNvSpPr>
            <a:spLocks noGrp="1"/>
          </p:cNvSpPr>
          <p:nvPr>
            <p:ph type="ftr" sz="quarter" idx="4"/>
          </p:nvPr>
        </p:nvSpPr>
        <p:spPr>
          <a:noFill/>
        </p:spPr>
        <p:txBody>
          <a:bodyPr/>
          <a:lstStyle/>
          <a:p>
            <a:r>
              <a:rPr lang="en-US" smtClean="0"/>
              <a:t>© Wyatt Technology Corporation 2011 – All Rights Reserved</a:t>
            </a:r>
            <a:endParaRPr lang="en-US" dirty="0"/>
          </a:p>
        </p:txBody>
      </p:sp>
      <p:sp>
        <p:nvSpPr>
          <p:cNvPr id="71685" name="Slide Number Placeholder 4"/>
          <p:cNvSpPr>
            <a:spLocks noGrp="1"/>
          </p:cNvSpPr>
          <p:nvPr>
            <p:ph type="sldNum" sz="quarter" idx="5"/>
          </p:nvPr>
        </p:nvSpPr>
        <p:spPr>
          <a:noFill/>
        </p:spPr>
        <p:txBody>
          <a:bodyPr/>
          <a:lstStyle/>
          <a:p>
            <a:fld id="{DA484181-A405-4EEA-8523-039843A58AE5}" type="slidenum">
              <a:rPr lang="en-US" smtClean="0"/>
              <a:pPr/>
              <a:t>39</a:t>
            </a:fld>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40</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9525" indent="-179525">
              <a:buFont typeface="Arial" pitchFamily="34" charset="0"/>
              <a:buChar char="•"/>
            </a:pPr>
            <a:r>
              <a:rPr lang="en-US" b="1" dirty="0" smtClean="0"/>
              <a:t>Batch Experiment:  the sample is non-fractionated. </a:t>
            </a:r>
            <a:br>
              <a:rPr lang="en-US" b="1" dirty="0" smtClean="0"/>
            </a:br>
            <a:r>
              <a:rPr lang="en-US" dirty="0" smtClean="0"/>
              <a:t>Note that the sample can still be introduced into the instrument using a syringe pump or HPLC pump and measured while maintaining continuous flow.</a:t>
            </a:r>
          </a:p>
          <a:p>
            <a:pPr marL="179525" indent="-179525">
              <a:buFont typeface="Arial" pitchFamily="34" charset="0"/>
              <a:buChar char="•"/>
            </a:pPr>
            <a:r>
              <a:rPr lang="en-US" b="1" dirty="0" smtClean="0"/>
              <a:t>SEC (or online) experiment: the sample is fractionated, </a:t>
            </a:r>
            <a:r>
              <a:rPr lang="en-US" dirty="0" smtClean="0"/>
              <a:t>e.g. by SEC or Field Flow Fractionation (FFF)</a:t>
            </a:r>
          </a:p>
          <a:p>
            <a:pPr marL="179525" indent="-179525">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4</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graphicFrame>
        <p:nvGraphicFramePr>
          <p:cNvPr id="6" name="Table 5"/>
          <p:cNvGraphicFramePr>
            <a:graphicFrameLocks noGrp="1"/>
          </p:cNvGraphicFramePr>
          <p:nvPr/>
        </p:nvGraphicFramePr>
        <p:xfrm>
          <a:off x="740779" y="5953177"/>
          <a:ext cx="5852162" cy="2307156"/>
        </p:xfrm>
        <a:graphic>
          <a:graphicData uri="http://schemas.openxmlformats.org/drawingml/2006/table">
            <a:tbl>
              <a:tblPr/>
              <a:tblGrid>
                <a:gridCol w="2926081"/>
                <a:gridCol w="2926081"/>
              </a:tblGrid>
              <a:tr h="455049">
                <a:tc>
                  <a:txBody>
                    <a:bodyPr/>
                    <a:lstStyle/>
                    <a:p>
                      <a:pPr marL="0" marR="0" algn="ctr">
                        <a:lnSpc>
                          <a:spcPct val="115000"/>
                        </a:lnSpc>
                        <a:spcBef>
                          <a:spcPts val="0"/>
                        </a:spcBef>
                        <a:spcAft>
                          <a:spcPts val="0"/>
                        </a:spcAft>
                      </a:pPr>
                      <a:r>
                        <a:rPr lang="en-US" sz="1100" b="1" dirty="0">
                          <a:latin typeface="Calibri"/>
                          <a:ea typeface="Calibri"/>
                          <a:cs typeface="Times New Roman"/>
                        </a:rPr>
                        <a:t>Minimum Amount of Sample Required</a:t>
                      </a:r>
                      <a:endParaRPr lang="en-US" sz="11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latin typeface="Calibri"/>
                          <a:ea typeface="Calibri"/>
                          <a:cs typeface="Times New Roman"/>
                        </a:rPr>
                        <a:t>Minimum Concentration required</a:t>
                      </a:r>
                      <a:endParaRPr lang="en-US" sz="11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3719">
                <a:tc>
                  <a:txBody>
                    <a:bodyPr/>
                    <a:lstStyle/>
                    <a:p>
                      <a:pPr marL="0" marR="0" algn="ctr">
                        <a:lnSpc>
                          <a:spcPct val="115000"/>
                        </a:lnSpc>
                        <a:spcBef>
                          <a:spcPts val="0"/>
                        </a:spcBef>
                        <a:spcAft>
                          <a:spcPts val="0"/>
                        </a:spcAft>
                      </a:pPr>
                      <a:r>
                        <a:rPr lang="en-US" sz="1100" b="1" dirty="0">
                          <a:latin typeface="Calibri"/>
                          <a:ea typeface="Calibri"/>
                          <a:cs typeface="Times New Roman"/>
                        </a:rPr>
                        <a:t>SEC-MALS</a:t>
                      </a:r>
                      <a:endParaRPr lang="en-US" sz="11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latin typeface="Calibri"/>
                          <a:ea typeface="Calibri"/>
                          <a:cs typeface="Times New Roman"/>
                        </a:rPr>
                        <a:t>Batch with Flow Cell</a:t>
                      </a:r>
                      <a:endParaRPr lang="en-US" sz="11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06930">
                <a:tc>
                  <a:txBody>
                    <a:bodyPr/>
                    <a:lstStyle/>
                    <a:p>
                      <a:pPr marL="0" marR="0" algn="ctr">
                        <a:lnSpc>
                          <a:spcPct val="115000"/>
                        </a:lnSpc>
                        <a:spcBef>
                          <a:spcPts val="0"/>
                        </a:spcBef>
                        <a:spcAft>
                          <a:spcPts val="0"/>
                        </a:spcAft>
                      </a:pPr>
                      <a:endParaRPr lang="en-US" sz="11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51458">
                <a:tc>
                  <a:txBody>
                    <a:bodyPr/>
                    <a:lstStyle/>
                    <a:p>
                      <a:pPr marL="0" marR="0" algn="ctr">
                        <a:lnSpc>
                          <a:spcPct val="115000"/>
                        </a:lnSpc>
                        <a:spcBef>
                          <a:spcPts val="0"/>
                        </a:spcBef>
                        <a:spcAft>
                          <a:spcPts val="0"/>
                        </a:spcAft>
                      </a:pPr>
                      <a:r>
                        <a:rPr lang="en-US" sz="1000" dirty="0">
                          <a:latin typeface="Calibri"/>
                          <a:ea typeface="Calibri"/>
                          <a:cs typeface="Times New Roman"/>
                        </a:rPr>
                        <a:t>For s/n = 5, noise = </a:t>
                      </a:r>
                      <a:r>
                        <a:rPr lang="en-US" sz="1000" dirty="0" smtClean="0">
                          <a:latin typeface="Calibri"/>
                          <a:ea typeface="Calibri"/>
                          <a:cs typeface="Times New Roman"/>
                        </a:rPr>
                        <a:t>20 μV</a:t>
                      </a:r>
                      <a:r>
                        <a:rPr lang="en-US" sz="1000" dirty="0">
                          <a:latin typeface="Calibri"/>
                          <a:ea typeface="Calibri"/>
                          <a:cs typeface="Times New Roman"/>
                        </a:rPr>
                        <a:t>, with a monodisperse sample using one standard SEC column.</a:t>
                      </a:r>
                    </a:p>
                    <a:p>
                      <a:pPr marL="0" marR="0" algn="ctr">
                        <a:lnSpc>
                          <a:spcPct val="115000"/>
                        </a:lnSpc>
                        <a:spcBef>
                          <a:spcPts val="0"/>
                        </a:spcBef>
                        <a:spcAft>
                          <a:spcPts val="0"/>
                        </a:spcAft>
                      </a:pPr>
                      <a:r>
                        <a:rPr lang="en-US" sz="1000" dirty="0">
                          <a:latin typeface="Calibri"/>
                          <a:ea typeface="Calibri"/>
                          <a:cs typeface="Times New Roman"/>
                        </a:rPr>
                        <a:t>Example: 0.6 μg for 100 kDa protein</a:t>
                      </a: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dirty="0">
                          <a:latin typeface="Calibri"/>
                          <a:ea typeface="Calibri"/>
                          <a:cs typeface="Times New Roman"/>
                        </a:rPr>
                        <a:t>For s/n = 5, noise = </a:t>
                      </a:r>
                      <a:r>
                        <a:rPr lang="en-US" sz="1000" dirty="0" smtClean="0">
                          <a:latin typeface="Calibri"/>
                          <a:ea typeface="Calibri"/>
                          <a:cs typeface="Times New Roman"/>
                        </a:rPr>
                        <a:t>20 μV</a:t>
                      </a:r>
                      <a:r>
                        <a:rPr lang="en-US" sz="1000" dirty="0">
                          <a:latin typeface="Calibri"/>
                          <a:ea typeface="Calibri"/>
                          <a:cs typeface="Times New Roman"/>
                        </a:rPr>
                        <a:t>, with a monodisperse sample using one standard SEC column.</a:t>
                      </a:r>
                    </a:p>
                    <a:p>
                      <a:pPr marL="0" marR="0" algn="ctr">
                        <a:lnSpc>
                          <a:spcPct val="115000"/>
                        </a:lnSpc>
                        <a:spcBef>
                          <a:spcPts val="0"/>
                        </a:spcBef>
                        <a:spcAft>
                          <a:spcPts val="0"/>
                        </a:spcAft>
                      </a:pPr>
                      <a:r>
                        <a:rPr lang="en-US" sz="1000" dirty="0">
                          <a:latin typeface="Calibri"/>
                          <a:ea typeface="Calibri"/>
                          <a:cs typeface="Times New Roman"/>
                        </a:rPr>
                        <a:t>Example: 0.6 μg for 100 kDa protein</a:t>
                      </a:r>
                    </a:p>
                    <a:p>
                      <a:pPr marL="0" marR="0" algn="ctr">
                        <a:lnSpc>
                          <a:spcPct val="115000"/>
                        </a:lnSpc>
                        <a:spcBef>
                          <a:spcPts val="600"/>
                        </a:spcBef>
                        <a:spcAft>
                          <a:spcPts val="0"/>
                        </a:spcAft>
                      </a:pPr>
                      <a:r>
                        <a:rPr lang="en-US" sz="1000" b="1" dirty="0">
                          <a:latin typeface="Calibri"/>
                          <a:ea typeface="Calibri"/>
                          <a:cs typeface="Times New Roman"/>
                        </a:rPr>
                        <a:t>Minimum volume required: 300-500 μL</a:t>
                      </a:r>
                      <a:endParaRPr lang="en-US" sz="1000" dirty="0">
                        <a:latin typeface="Calibri"/>
                        <a:ea typeface="Calibri"/>
                        <a:cs typeface="Times New Roman"/>
                      </a:endParaRPr>
                    </a:p>
                  </a:txBody>
                  <a:tcPr marL="55002" marR="55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96610"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71672" y="6835086"/>
            <a:ext cx="1705847" cy="389094"/>
          </a:xfrm>
          <a:prstGeom prst="rect">
            <a:avLst/>
          </a:prstGeom>
          <a:noFill/>
        </p:spPr>
      </p:pic>
      <p:pic>
        <p:nvPicPr>
          <p:cNvPr id="196609"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247137" y="6816123"/>
            <a:ext cx="2037146" cy="396105"/>
          </a:xfrm>
          <a:prstGeom prst="rect">
            <a:avLst/>
          </a:prstGeom>
          <a:noFill/>
        </p:spPr>
      </p:pic>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41</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2689" indent="-172689">
              <a:buFont typeface="Arial" pitchFamily="34" charset="0"/>
              <a:buChar char="•"/>
            </a:pPr>
            <a:r>
              <a:rPr lang="en-US" dirty="0" smtClean="0"/>
              <a:t>The molar mass differences of Native </a:t>
            </a:r>
            <a:r>
              <a:rPr lang="en-US" dirty="0" err="1" smtClean="0"/>
              <a:t>RNase</a:t>
            </a:r>
            <a:r>
              <a:rPr lang="en-US" dirty="0" smtClean="0"/>
              <a:t> and Reduced </a:t>
            </a:r>
            <a:r>
              <a:rPr lang="en-US" dirty="0" err="1" smtClean="0"/>
              <a:t>RNase</a:t>
            </a:r>
            <a:r>
              <a:rPr lang="en-US" dirty="0" smtClean="0"/>
              <a:t> are negligible.</a:t>
            </a:r>
          </a:p>
          <a:p>
            <a:pPr marL="172689" indent="-172689">
              <a:buFont typeface="Arial" pitchFamily="34" charset="0"/>
              <a:buChar char="•"/>
            </a:pPr>
            <a:r>
              <a:rPr lang="en-US" dirty="0" smtClean="0"/>
              <a:t>Column calibration fails if the  M</a:t>
            </a:r>
            <a:r>
              <a:rPr lang="en-US" baseline="-25000" dirty="0" smtClean="0"/>
              <a:t>w</a:t>
            </a:r>
            <a:r>
              <a:rPr lang="en-US" dirty="0" smtClean="0"/>
              <a:t> standard and the sample of interest have a different conformation (compactness), density and potential column interaction. </a:t>
            </a:r>
          </a:p>
          <a:p>
            <a:pPr marL="172689" indent="-172689">
              <a:buFont typeface="Arial" pitchFamily="34" charset="0"/>
              <a:buChar char="•"/>
            </a:pPr>
            <a:r>
              <a:rPr lang="en-US" dirty="0" smtClean="0"/>
              <a:t>For biological molecules, a change in conformation can be caused by aggregation or binding. Conformation for these molecules is often unknown.</a:t>
            </a:r>
          </a:p>
          <a:p>
            <a:pPr marL="172689" indent="-172689">
              <a:buFont typeface="Arial" pitchFamily="34" charset="0"/>
              <a:buChar char="•"/>
            </a:pPr>
            <a:r>
              <a:rPr lang="en-US" dirty="0" smtClean="0"/>
              <a:t>For synthetic polymers, branching will cause a more compact architecture.</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5</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u="sng" dirty="0" smtClean="0"/>
              <a:t>Notes:</a:t>
            </a:r>
            <a:endParaRPr lang="en-US" dirty="0" smtClean="0"/>
          </a:p>
          <a:p>
            <a:pPr marL="177623" indent="-177623">
              <a:buFont typeface="Arial" pitchFamily="34" charset="0"/>
              <a:buChar char="•"/>
            </a:pPr>
            <a:r>
              <a:rPr lang="en-US" dirty="0" smtClean="0"/>
              <a:t>The molar mass distribution for samples with discrete species, e.g. monomer, dimer, trimer and higher oligomers follows a step-type pattern. This is generally the case for proteins, such as Bovine Serum Albumin (BSA, monomer molar mass 66 kDa).</a:t>
            </a:r>
          </a:p>
          <a:p>
            <a:pPr marL="177623" indent="-177623">
              <a:buFont typeface="Arial" pitchFamily="34" charset="0"/>
              <a:buChar char="•"/>
            </a:pPr>
            <a:r>
              <a:rPr lang="en-US" dirty="0" smtClean="0"/>
              <a:t>The molar mass distribution of polydisperse samples (such as the dextran above) is generally continuous.</a:t>
            </a:r>
          </a:p>
          <a:p>
            <a:endParaRPr lang="en-US" dirty="0" smtClean="0"/>
          </a:p>
          <a:p>
            <a:endParaRPr lang="en-US" dirty="0" smtClean="0"/>
          </a:p>
          <a:p>
            <a:endParaRPr lang="en-US" dirty="0" smtClean="0"/>
          </a:p>
        </p:txBody>
      </p:sp>
      <p:sp>
        <p:nvSpPr>
          <p:cNvPr id="51204" name="Footer Placeholder 3"/>
          <p:cNvSpPr>
            <a:spLocks noGrp="1"/>
          </p:cNvSpPr>
          <p:nvPr>
            <p:ph type="ftr" sz="quarter" idx="4"/>
          </p:nvPr>
        </p:nvSpPr>
        <p:spPr>
          <a:noFill/>
        </p:spPr>
        <p:txBody>
          <a:bodyPr/>
          <a:lstStyle/>
          <a:p>
            <a:r>
              <a:rPr lang="en-US" smtClean="0"/>
              <a:t>© Wyatt Technology Corporation 2011 – All Rights Reserved</a:t>
            </a:r>
            <a:endParaRPr lang="en-US" dirty="0"/>
          </a:p>
        </p:txBody>
      </p:sp>
      <p:sp>
        <p:nvSpPr>
          <p:cNvPr id="51205" name="Slide Number Placeholder 4"/>
          <p:cNvSpPr>
            <a:spLocks noGrp="1"/>
          </p:cNvSpPr>
          <p:nvPr>
            <p:ph type="sldNum" sz="quarter" idx="5"/>
          </p:nvPr>
        </p:nvSpPr>
        <p:spPr>
          <a:noFill/>
        </p:spPr>
        <p:txBody>
          <a:bodyPr/>
          <a:lstStyle/>
          <a:p>
            <a:fld id="{2AFD0F9F-AD6F-45F3-9EC9-6C3096AA3594}" type="slidenum">
              <a:rPr lang="en-US" smtClean="0"/>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ftr" sz="quarter" idx="4"/>
          </p:nvPr>
        </p:nvSpPr>
        <p:spPr>
          <a:ln/>
        </p:spPr>
        <p:txBody>
          <a:bodyPr/>
          <a:lstStyle/>
          <a:p>
            <a:r>
              <a:rPr lang="en-US" smtClean="0"/>
              <a:t>© Wyatt Technology Corporation 2011 – All Rights Reserved</a:t>
            </a:r>
            <a:endParaRPr lang="en-US" dirty="0"/>
          </a:p>
        </p:txBody>
      </p:sp>
      <p:sp>
        <p:nvSpPr>
          <p:cNvPr id="5" name="Rectangle 5"/>
          <p:cNvSpPr>
            <a:spLocks noGrp="1" noChangeArrowheads="1"/>
          </p:cNvSpPr>
          <p:nvPr>
            <p:ph type="sldNum" sz="quarter" idx="5"/>
          </p:nvPr>
        </p:nvSpPr>
        <p:spPr>
          <a:ln/>
        </p:spPr>
        <p:txBody>
          <a:bodyPr/>
          <a:lstStyle/>
          <a:p>
            <a:fld id="{7D57AB03-3C13-4B50-939E-D6236C708C15}" type="slidenum">
              <a:rPr lang="en-US"/>
              <a:pPr/>
              <a:t>7</a:t>
            </a:fld>
            <a:endParaRPr lang="en-US" dirty="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u="sng" dirty="0" smtClean="0"/>
              <a:t>Notes:</a:t>
            </a:r>
            <a:endParaRPr lang="en-US" dirty="0" smtClean="0"/>
          </a:p>
          <a:p>
            <a:pPr marL="177623" indent="-177623">
              <a:buFont typeface="Arial" pitchFamily="34" charset="0"/>
              <a:buChar char="•"/>
            </a:pPr>
            <a:r>
              <a:rPr lang="en-US" dirty="0" smtClean="0"/>
              <a:t>It should be relatively easy to plumb in your light scattering detector to an existing SEC system.  The key to success is a particulate-free mobile phase.  </a:t>
            </a:r>
            <a:r>
              <a:rPr lang="en-US" dirty="0" smtClean="0">
                <a:cs typeface="Arial" pitchFamily="34" charset="0"/>
              </a:rPr>
              <a:t>Particulates can come from the column packing material, or may be present in the mobile phase itself.  </a:t>
            </a:r>
            <a:endParaRPr lang="en-US" dirty="0" smtClean="0">
              <a:cs typeface="Times New Roman" pitchFamily="18" charset="0"/>
            </a:endParaRPr>
          </a:p>
          <a:p>
            <a:pPr marL="177623" indent="-177623">
              <a:buFont typeface="Arial" pitchFamily="34" charset="0"/>
              <a:buChar char="•"/>
            </a:pPr>
            <a:r>
              <a:rPr lang="en-US" dirty="0" smtClean="0">
                <a:cs typeface="Arial" pitchFamily="34" charset="0"/>
              </a:rPr>
              <a:t>Brand new SEC columns typically shed a large amount of particulates until they have been used for a while, and even then they can continue to shed particles if there are significant changes in system pressure, such as when starting flow.  </a:t>
            </a:r>
            <a:endParaRPr lang="en-US" dirty="0" smtClean="0">
              <a:cs typeface="Times New Roman" pitchFamily="18" charset="0"/>
            </a:endParaRPr>
          </a:p>
          <a:p>
            <a:pPr marL="177623" indent="-177623">
              <a:buFont typeface="Arial" pitchFamily="34" charset="0"/>
              <a:buChar char="•"/>
            </a:pPr>
            <a:r>
              <a:rPr lang="en-US" dirty="0" smtClean="0">
                <a:cs typeface="Arial" pitchFamily="34" charset="0"/>
              </a:rPr>
              <a:t>The mobile phase also can contribute particulates depending on its composition and preparation, although this is less of a problem when performing SEC with high purity organic solvents.  If possible, aqueous mobile phase should be filtered with a 0.1-micron filter after addition of salts and prior to use, and on-line vacuum degassing is encouraged.  A preservative to inhibit microbial contamination is also helpful; 0.02 % (w/v) sodium azide is generally very effective. </a:t>
            </a:r>
            <a:endParaRPr lang="en-US" dirty="0" smtClean="0">
              <a:cs typeface="Times New Roman" pitchFamily="18" charset="0"/>
            </a:endParaRP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77864" indent="-177864">
              <a:buFont typeface="Arial" pitchFamily="34" charset="0"/>
              <a:buChar char="•"/>
            </a:pPr>
            <a:r>
              <a:rPr lang="en-US" dirty="0" smtClean="0"/>
              <a:t>Keeping the system at a constant flow rate at all times and recycling the solvent will help minimize column shedding. </a:t>
            </a:r>
          </a:p>
          <a:p>
            <a:pPr marL="177864" indent="-177864">
              <a:buFont typeface="Arial" pitchFamily="34" charset="0"/>
              <a:buChar char="•"/>
            </a:pPr>
            <a:r>
              <a:rPr lang="en-US" dirty="0" smtClean="0"/>
              <a:t>Wyatt’s solvent recycler, the Orbit, enables automatic solvent recycling (can be controlled from ASTRA software or instrument front panel)</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 Wyatt Technology Corporation 2011 – All Rights Reserved</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ftr" sz="quarter" idx="4"/>
          </p:nvPr>
        </p:nvSpPr>
        <p:spPr>
          <a:noFill/>
        </p:spPr>
        <p:txBody>
          <a:bodyPr/>
          <a:lstStyle/>
          <a:p>
            <a:r>
              <a:rPr lang="en-US" smtClean="0"/>
              <a:t>© Wyatt Technology Corporation 2011 – All Rights Reserved</a:t>
            </a:r>
            <a:endParaRPr lang="en-US" dirty="0"/>
          </a:p>
        </p:txBody>
      </p:sp>
      <p:sp>
        <p:nvSpPr>
          <p:cNvPr id="52227" name="Rectangle 5"/>
          <p:cNvSpPr>
            <a:spLocks noGrp="1" noChangeArrowheads="1"/>
          </p:cNvSpPr>
          <p:nvPr>
            <p:ph type="sldNum" sz="quarter" idx="5"/>
          </p:nvPr>
        </p:nvSpPr>
        <p:spPr>
          <a:noFill/>
        </p:spPr>
        <p:txBody>
          <a:bodyPr/>
          <a:lstStyle/>
          <a:p>
            <a:fld id="{70CB4D2F-CFB1-4C5D-98B4-441598B3EB81}" type="slidenum">
              <a:rPr lang="en-US" smtClean="0"/>
              <a:pPr/>
              <a:t>9</a:t>
            </a:fld>
            <a:endParaRPr lang="en-US" dirty="0" smtClean="0"/>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noFill/>
          <a:ln/>
        </p:spPr>
        <p:txBody>
          <a:bodyPr/>
          <a:lstStyle/>
          <a:p>
            <a:r>
              <a:rPr lang="en-US" u="sng" dirty="0" smtClean="0"/>
              <a:t>Notes:</a:t>
            </a:r>
            <a:endParaRPr lang="en-US" dirty="0" smtClean="0"/>
          </a:p>
          <a:p>
            <a:pPr marL="177623" indent="-177623" defTabSz="947319">
              <a:buSzPct val="100000"/>
              <a:buFont typeface="Helvetica" pitchFamily="34" charset="0"/>
              <a:buChar char="•"/>
              <a:defRPr/>
            </a:pPr>
            <a:r>
              <a:rPr lang="en-US" i="1" dirty="0" smtClean="0">
                <a:latin typeface="Calibri" pitchFamily="34" charset="0"/>
              </a:rPr>
              <a:t>n</a:t>
            </a:r>
            <a:r>
              <a:rPr lang="en-US" i="1" baseline="-25000" dirty="0" smtClean="0">
                <a:latin typeface="Calibri" pitchFamily="34" charset="0"/>
              </a:rPr>
              <a:t>i  </a:t>
            </a:r>
            <a:r>
              <a:rPr lang="en-US" dirty="0" smtClean="0">
                <a:latin typeface="Calibri" pitchFamily="34" charset="0"/>
              </a:rPr>
              <a:t>is the number of molecules with molar mass </a:t>
            </a:r>
            <a:r>
              <a:rPr lang="en-US" i="1" dirty="0" smtClean="0">
                <a:latin typeface="Calibri" pitchFamily="34" charset="0"/>
              </a:rPr>
              <a:t>M</a:t>
            </a:r>
            <a:r>
              <a:rPr lang="en-US" i="1" baseline="-25000" dirty="0" smtClean="0">
                <a:latin typeface="Calibri" pitchFamily="34" charset="0"/>
              </a:rPr>
              <a:t>i</a:t>
            </a:r>
            <a:r>
              <a:rPr lang="en-US" dirty="0" smtClean="0">
                <a:latin typeface="Calibri" pitchFamily="34" charset="0"/>
              </a:rPr>
              <a:t>.</a:t>
            </a:r>
          </a:p>
          <a:p>
            <a:pPr marL="177623" indent="-177623" defTabSz="947319">
              <a:buSzPct val="100000"/>
              <a:buFont typeface="Helvetica" pitchFamily="34" charset="0"/>
              <a:buChar char="•"/>
              <a:defRPr/>
            </a:pPr>
            <a:r>
              <a:rPr lang="en-US" dirty="0" smtClean="0">
                <a:latin typeface="Calibri" pitchFamily="34" charset="0"/>
              </a:rPr>
              <a:t>The weight concentration </a:t>
            </a:r>
            <a:r>
              <a:rPr lang="en-US" i="1" dirty="0" smtClean="0">
                <a:latin typeface="Calibri" pitchFamily="34" charset="0"/>
              </a:rPr>
              <a:t>c</a:t>
            </a:r>
            <a:r>
              <a:rPr lang="en-US" i="1" baseline="-25000" dirty="0" smtClean="0">
                <a:latin typeface="Calibri" pitchFamily="34" charset="0"/>
              </a:rPr>
              <a:t>i</a:t>
            </a:r>
            <a:r>
              <a:rPr lang="en-US" dirty="0" smtClean="0">
                <a:latin typeface="Calibri" pitchFamily="34" charset="0"/>
              </a:rPr>
              <a:t> of molecules with molar mass </a:t>
            </a:r>
            <a:r>
              <a:rPr lang="en-US" i="1" dirty="0" smtClean="0">
                <a:latin typeface="Calibri" pitchFamily="34" charset="0"/>
              </a:rPr>
              <a:t>M</a:t>
            </a:r>
            <a:r>
              <a:rPr lang="en-US" i="1" baseline="-25000" dirty="0" smtClean="0">
                <a:latin typeface="Calibri" pitchFamily="34" charset="0"/>
              </a:rPr>
              <a:t>i</a:t>
            </a:r>
            <a:r>
              <a:rPr lang="en-US" dirty="0" smtClean="0">
                <a:latin typeface="Calibri" pitchFamily="34" charset="0"/>
              </a:rPr>
              <a:t> is proportional to the molar mass </a:t>
            </a:r>
            <a:r>
              <a:rPr lang="en-US" i="1" dirty="0" smtClean="0">
                <a:latin typeface="Calibri" pitchFamily="34" charset="0"/>
              </a:rPr>
              <a:t>M</a:t>
            </a:r>
            <a:r>
              <a:rPr lang="en-US" i="1" baseline="-25000" dirty="0" smtClean="0">
                <a:latin typeface="Calibri" pitchFamily="34" charset="0"/>
              </a:rPr>
              <a:t>i</a:t>
            </a:r>
            <a:r>
              <a:rPr lang="en-US" dirty="0" smtClean="0">
                <a:latin typeface="Calibri" pitchFamily="34" charset="0"/>
              </a:rPr>
              <a:t> and the number of molecules </a:t>
            </a:r>
            <a:r>
              <a:rPr lang="en-US" i="1" dirty="0" smtClean="0">
                <a:latin typeface="Calibri" pitchFamily="34" charset="0"/>
              </a:rPr>
              <a:t>n</a:t>
            </a:r>
            <a:r>
              <a:rPr lang="en-US" i="1" baseline="-25000" dirty="0" smtClean="0">
                <a:latin typeface="Calibri" pitchFamily="34" charset="0"/>
              </a:rPr>
              <a:t>i</a:t>
            </a:r>
            <a:r>
              <a:rPr lang="en-US" dirty="0" smtClean="0">
                <a:latin typeface="Calibri" pitchFamily="34" charset="0"/>
              </a:rPr>
              <a:t>, the number of molecules with molar mass </a:t>
            </a:r>
            <a:r>
              <a:rPr lang="en-US" i="1" dirty="0" smtClean="0">
                <a:latin typeface="Calibri" pitchFamily="34" charset="0"/>
              </a:rPr>
              <a:t>M</a:t>
            </a:r>
            <a:r>
              <a:rPr lang="en-US" i="1" baseline="-25000" dirty="0" smtClean="0">
                <a:latin typeface="Calibri" pitchFamily="34" charset="0"/>
              </a:rPr>
              <a:t>i</a:t>
            </a:r>
            <a:r>
              <a:rPr lang="en-US" dirty="0" smtClean="0">
                <a:latin typeface="Calibri" pitchFamily="34" charset="0"/>
              </a:rPr>
              <a:t>.</a:t>
            </a:r>
          </a:p>
          <a:p>
            <a:pPr marL="177623" indent="-177623" defTabSz="947319">
              <a:buSzPct val="100000"/>
              <a:buFont typeface="Helvetica" pitchFamily="34" charset="0"/>
              <a:buChar char="•"/>
              <a:defRPr/>
            </a:pPr>
            <a:r>
              <a:rPr lang="en-US" dirty="0" smtClean="0">
                <a:latin typeface="Calibri" pitchFamily="34" charset="0"/>
              </a:rPr>
              <a:t>The viscosity average molar mass is defined as:</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where </a:t>
            </a:r>
            <a:r>
              <a:rPr lang="en-US" i="1" dirty="0" smtClean="0">
                <a:latin typeface="Calibri" pitchFamily="34" charset="0"/>
              </a:rPr>
              <a:t>a</a:t>
            </a:r>
            <a:r>
              <a:rPr lang="en-US" dirty="0" smtClean="0">
                <a:latin typeface="Calibri" pitchFamily="34" charset="0"/>
              </a:rPr>
              <a:t> is the exponent of the Mark-Houwink equation. More about this in this afternoon’s lecture.</a:t>
            </a:r>
          </a:p>
          <a:p>
            <a:pPr marL="177623" indent="-177623" defTabSz="947319">
              <a:buSzPct val="100000"/>
              <a:buFont typeface="Helvetica" pitchFamily="34" charset="0"/>
              <a:buChar char="•"/>
              <a:defRPr/>
            </a:pPr>
            <a:r>
              <a:rPr lang="en-US" dirty="0" smtClean="0">
                <a:latin typeface="Calibri" pitchFamily="34" charset="0"/>
              </a:rPr>
              <a:t>ASTRA also reports an </a:t>
            </a:r>
            <a:r>
              <a:rPr lang="en-US" i="1" dirty="0" smtClean="0">
                <a:latin typeface="Calibri" pitchFamily="34" charset="0"/>
              </a:rPr>
              <a:t>uncertainty weighted </a:t>
            </a:r>
            <a:r>
              <a:rPr lang="en-US" dirty="0" smtClean="0">
                <a:latin typeface="Calibri" pitchFamily="34" charset="0"/>
              </a:rPr>
              <a:t>average molar mass:</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where </a:t>
            </a:r>
            <a:r>
              <a:rPr lang="en-US" dirty="0" smtClean="0">
                <a:latin typeface="Calibri" pitchFamily="34" charset="0"/>
                <a:sym typeface="Symbol"/>
              </a:rPr>
              <a:t></a:t>
            </a:r>
            <a:r>
              <a:rPr lang="en-US" i="1" baseline="-25000" dirty="0" smtClean="0">
                <a:latin typeface="Calibri" pitchFamily="34" charset="0"/>
                <a:sym typeface="Symbol"/>
              </a:rPr>
              <a:t>Mi</a:t>
            </a:r>
            <a:r>
              <a:rPr lang="en-US" dirty="0" smtClean="0">
                <a:latin typeface="Calibri" pitchFamily="34" charset="0"/>
                <a:sym typeface="Symbol"/>
              </a:rPr>
              <a:t> is the uncertainty in the molar mass measurement for each slice in the chromatogram.</a:t>
            </a:r>
          </a:p>
          <a:p>
            <a:pPr marL="177623" indent="-177623">
              <a:buSzPct val="100000"/>
              <a:buFont typeface="Helvetica" pitchFamily="34" charset="0"/>
              <a:buChar char="•"/>
            </a:pPr>
            <a:r>
              <a:rPr lang="en-US" dirty="0" smtClean="0"/>
              <a:t>ASTRA also calculates two polydispersity values: </a:t>
            </a:r>
          </a:p>
          <a:p>
            <a:pPr marL="532867" lvl="1" indent="-177623">
              <a:buSzPct val="100000"/>
              <a:buFont typeface="+mj-lt"/>
              <a:buAutoNum type="arabicPeriod"/>
            </a:pPr>
            <a:r>
              <a:rPr lang="en-US" i="1" dirty="0" smtClean="0"/>
              <a:t>M</a:t>
            </a:r>
            <a:r>
              <a:rPr lang="en-US" baseline="-25000" dirty="0" smtClean="0"/>
              <a:t>w</a:t>
            </a:r>
            <a:r>
              <a:rPr lang="en-US" dirty="0" smtClean="0"/>
              <a:t> / </a:t>
            </a:r>
            <a:r>
              <a:rPr lang="en-US" i="1" dirty="0" smtClean="0"/>
              <a:t>M</a:t>
            </a:r>
            <a:r>
              <a:rPr lang="en-US" baseline="-25000" dirty="0" smtClean="0"/>
              <a:t>n</a:t>
            </a:r>
            <a:r>
              <a:rPr lang="en-US" dirty="0" smtClean="0"/>
              <a:t>  (often called the polydispersity index, PDI) </a:t>
            </a:r>
          </a:p>
          <a:p>
            <a:pPr marL="532867" lvl="1" indent="-177623">
              <a:buSzPct val="100000"/>
              <a:buFont typeface="+mj-lt"/>
              <a:buAutoNum type="arabicPeriod"/>
            </a:pPr>
            <a:r>
              <a:rPr lang="en-US" i="1" dirty="0" smtClean="0"/>
              <a:t>M</a:t>
            </a:r>
            <a:r>
              <a:rPr lang="en-US" baseline="-25000" dirty="0" smtClean="0"/>
              <a:t>z</a:t>
            </a:r>
            <a:r>
              <a:rPr lang="en-US" dirty="0" smtClean="0"/>
              <a:t> / </a:t>
            </a:r>
            <a:r>
              <a:rPr lang="en-US" i="1" dirty="0" smtClean="0"/>
              <a:t>M</a:t>
            </a:r>
            <a:r>
              <a:rPr lang="en-US" baseline="-25000" dirty="0" smtClean="0"/>
              <a:t>n </a:t>
            </a:r>
          </a:p>
          <a:p>
            <a:pPr marL="177864" indent="-177864">
              <a:buSzPct val="100000"/>
              <a:buFont typeface="Arial" pitchFamily="34" charset="0"/>
              <a:buChar char="•"/>
            </a:pPr>
            <a:r>
              <a:rPr lang="en-US" dirty="0" smtClean="0">
                <a:latin typeface="Calibri" pitchFamily="34" charset="0"/>
              </a:rPr>
              <a:t>For a perfectly monodisperse sample all molar mass averages have the same value.  PDI will be 1.000.</a:t>
            </a:r>
            <a:br>
              <a:rPr lang="en-US" dirty="0" smtClean="0">
                <a:latin typeface="Calibri" pitchFamily="34" charset="0"/>
              </a:rPr>
            </a:br>
            <a:endParaRPr lang="en-US" dirty="0" smtClean="0">
              <a:latin typeface="Calibri" pitchFamily="34" charset="0"/>
            </a:endParaRPr>
          </a:p>
          <a:p>
            <a:pPr marL="240119" indent="-240119" defTabSz="947319">
              <a:buSzPts val="1800"/>
              <a:buFont typeface="Helvetica" pitchFamily="34" charset="0"/>
              <a:buChar char="•"/>
              <a:defRPr/>
            </a:pPr>
            <a:endParaRPr lang="en-US" dirty="0" smtClean="0">
              <a:latin typeface="Calibri" pitchFamily="34" charset="0"/>
            </a:endParaRPr>
          </a:p>
          <a:p>
            <a:pPr marL="240119" indent="-240119" defTabSz="947319">
              <a:buSzPts val="1800"/>
              <a:buFont typeface="Helvetica" pitchFamily="34" charset="0"/>
              <a:buChar char="•"/>
              <a:defRPr/>
            </a:pPr>
            <a:endParaRPr lang="en-US" dirty="0" smtClean="0">
              <a:latin typeface="Calibri" pitchFamily="34" charset="0"/>
            </a:endParaRPr>
          </a:p>
          <a:p>
            <a:pPr marL="240119" indent="-240119" defTabSz="947319">
              <a:buSzPts val="1800"/>
              <a:buFont typeface="Helvetica" pitchFamily="34" charset="0"/>
              <a:buChar char="•"/>
              <a:defRPr/>
            </a:pPr>
            <a:endParaRPr lang="en-US" dirty="0" smtClean="0">
              <a:latin typeface="Calibri" pitchFamily="34" charset="0"/>
            </a:endParaRPr>
          </a:p>
          <a:p>
            <a:pPr marL="240119" indent="-240119">
              <a:buSzPts val="1800"/>
              <a:buFont typeface="Helvetica" pitchFamily="34" charset="0"/>
              <a:buChar char="•"/>
            </a:pPr>
            <a:endParaRPr lang="en-US" dirty="0" smtClean="0">
              <a:latin typeface="Calibri" pitchFamily="34" charset="0"/>
            </a:endParaRPr>
          </a:p>
          <a:p>
            <a:endParaRPr lang="en-US" dirty="0" smtClean="0"/>
          </a:p>
          <a:p>
            <a:endParaRPr lang="en-US" dirty="0" smtClean="0"/>
          </a:p>
          <a:p>
            <a:endParaRPr lang="en-US" dirty="0" smtClean="0"/>
          </a:p>
          <a:p>
            <a:endParaRPr lang="en-US" dirty="0" smtClean="0"/>
          </a:p>
          <a:p>
            <a:endParaRPr lang="en-US" dirty="0" smtClean="0"/>
          </a:p>
        </p:txBody>
      </p:sp>
      <p:sp>
        <p:nvSpPr>
          <p:cNvPr id="131074" name="Rectangle 2"/>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31076" name="Rectangle 4"/>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31080" name="Rectangle 8"/>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31082" name="Rectangle 10"/>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sp>
        <p:nvSpPr>
          <p:cNvPr id="131084" name="Rectangle 12"/>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pic>
        <p:nvPicPr>
          <p:cNvPr id="131083" name="Picture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004981" y="5603631"/>
            <a:ext cx="2218380" cy="464620"/>
          </a:xfrm>
          <a:prstGeom prst="rect">
            <a:avLst/>
          </a:prstGeom>
          <a:noFill/>
        </p:spPr>
      </p:pic>
      <p:sp>
        <p:nvSpPr>
          <p:cNvPr id="131086" name="Rectangle 14"/>
          <p:cNvSpPr>
            <a:spLocks noChangeArrowheads="1"/>
          </p:cNvSpPr>
          <p:nvPr/>
        </p:nvSpPr>
        <p:spPr bwMode="auto">
          <a:xfrm>
            <a:off x="0" y="1"/>
            <a:ext cx="194958" cy="348643"/>
          </a:xfrm>
          <a:prstGeom prst="rect">
            <a:avLst/>
          </a:prstGeom>
          <a:noFill/>
          <a:ln w="9525">
            <a:noFill/>
            <a:miter lim="800000"/>
            <a:headEnd/>
            <a:tailEnd/>
          </a:ln>
          <a:effectLst/>
        </p:spPr>
        <p:txBody>
          <a:bodyPr vert="horz" wrap="none" lIns="94732" tIns="47366" rIns="94732" bIns="47366" numCol="1" anchor="ctr" anchorCtr="0" compatLnSpc="1">
            <a:prstTxWarp prst="textNoShape">
              <a:avLst/>
            </a:prstTxWarp>
            <a:spAutoFit/>
          </a:bodyPr>
          <a:lstStyle/>
          <a:p>
            <a:endParaRPr lang="en-US" dirty="0"/>
          </a:p>
        </p:txBody>
      </p:sp>
      <p:pic>
        <p:nvPicPr>
          <p:cNvPr id="131085" name="Picture 1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50892" y="6670611"/>
            <a:ext cx="1106709" cy="488460"/>
          </a:xfrm>
          <a:prstGeom prst="rect">
            <a:avLst/>
          </a:prstGeom>
          <a:noFill/>
        </p:spPr>
      </p:pic>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28738" y="144463"/>
            <a:ext cx="7350125" cy="573087"/>
          </a:xfrm>
        </p:spPr>
        <p:txBody>
          <a:bodyPr/>
          <a:lstStyle/>
          <a:p>
            <a:r>
              <a:rPr lang="en-US" smtClean="0"/>
              <a:t>Click to edit Master title style</a:t>
            </a:r>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200" b="1" i="1" dirty="0">
                <a:solidFill>
                  <a:schemeClr val="tx1"/>
                </a:solidFill>
                <a:latin typeface="Calibri" pitchFamily="34" charset="0"/>
                <a:ea typeface="+mj-ea"/>
                <a:cs typeface="+mj-cs"/>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eaLnBrk="0" hangingPunct="0">
              <a:defRPr/>
            </a:pPr>
            <a:endParaRPr lang="en-US" dirty="0">
              <a:cs typeface="+mn-cs"/>
            </a:endParaRPr>
          </a:p>
        </p:txBody>
      </p:sp>
      <p:sp>
        <p:nvSpPr>
          <p:cNvPr id="20489" name="Line 9"/>
          <p:cNvSpPr>
            <a:spLocks noChangeShapeType="1"/>
          </p:cNvSpPr>
          <p:nvPr/>
        </p:nvSpPr>
        <p:spPr bwMode="auto">
          <a:xfrm>
            <a:off x="0" y="692150"/>
            <a:ext cx="2268538" cy="0"/>
          </a:xfrm>
          <a:prstGeom prst="line">
            <a:avLst/>
          </a:prstGeom>
          <a:noFill/>
          <a:ln w="9525">
            <a:solidFill>
              <a:schemeClr val="tx1"/>
            </a:solidFill>
            <a:round/>
            <a:headEnd/>
            <a:tailEnd/>
          </a:ln>
          <a:effectLst/>
        </p:spPr>
        <p:txBody>
          <a:bodyPr/>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144000" cy="923925"/>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a:lstStyle/>
          <a:p>
            <a:pPr algn="ctr" eaLnBrk="0" hangingPunct="0">
              <a:defRPr/>
            </a:pPr>
            <a:endParaRPr lang="en-US" sz="4000" dirty="0">
              <a:cs typeface="+mn-cs"/>
            </a:endParaRPr>
          </a:p>
        </p:txBody>
      </p:sp>
      <p:graphicFrame>
        <p:nvGraphicFramePr>
          <p:cNvPr id="72706" name="Object 11"/>
          <p:cNvGraphicFramePr>
            <a:graphicFrameLocks/>
          </p:cNvGraphicFramePr>
          <p:nvPr/>
        </p:nvGraphicFramePr>
        <p:xfrm>
          <a:off x="66675" y="47625"/>
          <a:ext cx="1190625" cy="677863"/>
        </p:xfrm>
        <a:graphic>
          <a:graphicData uri="http://schemas.openxmlformats.org/presentationml/2006/ole">
            <p:oleObj spid="_x0000_s178178" name="FreeHand 5.0 Drawing" r:id="rId8" imgW="4003560" imgH="2427120" progId="">
              <p:embed/>
            </p:oleObj>
          </a:graphicData>
        </a:graphic>
      </p:graphicFrame>
      <p:sp>
        <p:nvSpPr>
          <p:cNvPr id="72713" name="Rectangle 12"/>
          <p:cNvSpPr>
            <a:spLocks noGrp="1" noChangeArrowheads="1"/>
          </p:cNvSpPr>
          <p:nvPr>
            <p:ph type="title"/>
          </p:nvPr>
        </p:nvSpPr>
        <p:spPr bwMode="auto">
          <a:xfrm>
            <a:off x="1328738" y="153988"/>
            <a:ext cx="7434262" cy="573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57200" y="1196975"/>
            <a:ext cx="8229600"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327648"/>
            <a:ext cx="9144000" cy="530352"/>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anchor="ctr"/>
          <a:lstStyle/>
          <a:p>
            <a:pPr algn="l" eaLnBrk="0" hangingPunct="0">
              <a:defRPr/>
            </a:pPr>
            <a:r>
              <a:rPr lang="de-DE" sz="1200" dirty="0">
                <a:cs typeface="+mn-cs"/>
              </a:rPr>
              <a:t>   </a:t>
            </a:r>
            <a:endParaRPr lang="de-DE" sz="1200" dirty="0" smtClean="0">
              <a:cs typeface="+mn-cs"/>
            </a:endParaRPr>
          </a:p>
          <a:p>
            <a:pPr algn="l" eaLnBrk="0" hangingPunct="0">
              <a:defRPr/>
            </a:pPr>
            <a:r>
              <a:rPr lang="de-DE" sz="800" b="0" dirty="0" smtClean="0">
                <a:cs typeface="+mn-cs"/>
              </a:rPr>
              <a:t>© </a:t>
            </a:r>
            <a:r>
              <a:rPr lang="de-DE" sz="10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8778240" y="0"/>
            <a:ext cx="365760" cy="276999"/>
          </a:xfrm>
          <a:prstGeom prst="rect">
            <a:avLst/>
          </a:prstGeom>
          <a:noFill/>
          <a:ln w="9525">
            <a:noFill/>
            <a:miter lim="800000"/>
            <a:headEnd/>
            <a:tailEnd/>
          </a:ln>
          <a:effectLst/>
        </p:spPr>
        <p:txBody>
          <a:bodyPr wrap="square">
            <a:spAutoFit/>
          </a:bodyPr>
          <a:lstStyle/>
          <a:p>
            <a:pPr algn="r" eaLnBrk="0" hangingPunct="0">
              <a:defRPr/>
            </a:pPr>
            <a:fld id="{83D78D79-86D9-4A5D-A155-84DB3D213E17}" type="slidenum">
              <a:rPr lang="de-DE" sz="1200">
                <a:latin typeface="Calibri" pitchFamily="34" charset="0"/>
                <a:cs typeface="+mn-cs"/>
              </a:rPr>
              <a:pPr algn="r" eaLnBrk="0" hangingPunct="0">
                <a:defRPr/>
              </a:pPr>
              <a:t>‹#›</a:t>
            </a:fld>
            <a:endParaRPr lang="en-US" sz="12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9" cstate="print"/>
          <a:srcRect r="7345"/>
          <a:stretch>
            <a:fillRect/>
          </a:stretch>
        </p:blipFill>
        <p:spPr bwMode="auto">
          <a:xfrm>
            <a:off x="7626096" y="6343027"/>
            <a:ext cx="1499616" cy="514973"/>
          </a:xfrm>
          <a:prstGeom prst="rect">
            <a:avLst/>
          </a:prstGeom>
          <a:noFill/>
          <a:ln w="9525">
            <a:noFill/>
            <a:miter lim="800000"/>
            <a:headEnd/>
            <a:tailEnd/>
          </a:ln>
        </p:spPr>
      </p:pic>
      <p:sp>
        <p:nvSpPr>
          <p:cNvPr id="15" name="Text Box 12"/>
          <p:cNvSpPr txBox="1">
            <a:spLocks noChangeArrowheads="1"/>
          </p:cNvSpPr>
          <p:nvPr/>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Lst>
  <p:hf sldNum="0" hdr="0" ftr="0" dt="0"/>
  <p:txStyles>
    <p:titleStyle>
      <a:lvl1pPr algn="ctr" rtl="0" eaLnBrk="1" fontAlgn="base" hangingPunct="1">
        <a:spcBef>
          <a:spcPct val="0"/>
        </a:spcBef>
        <a:spcAft>
          <a:spcPct val="0"/>
        </a:spcAft>
        <a:defRPr sz="3200" b="1" i="1">
          <a:solidFill>
            <a:schemeClr val="tx1"/>
          </a:solidFill>
          <a:latin typeface="Calibri" pitchFamily="34" charset="0"/>
          <a:ea typeface="+mj-ea"/>
          <a:cs typeface="+mj-cs"/>
        </a:defRPr>
      </a:lvl1pPr>
      <a:lvl2pPr algn="ctr" rtl="0" eaLnBrk="1" fontAlgn="base" hangingPunct="1">
        <a:spcBef>
          <a:spcPct val="0"/>
        </a:spcBef>
        <a:spcAft>
          <a:spcPct val="0"/>
        </a:spcAft>
        <a:defRPr sz="3200" b="1" i="1">
          <a:solidFill>
            <a:srgbClr val="FFFF00"/>
          </a:solidFill>
          <a:latin typeface="Calibri" pitchFamily="34" charset="0"/>
          <a:cs typeface="Arial" charset="0"/>
        </a:defRPr>
      </a:lvl2pPr>
      <a:lvl3pPr algn="ctr" rtl="0" eaLnBrk="1" fontAlgn="base" hangingPunct="1">
        <a:spcBef>
          <a:spcPct val="0"/>
        </a:spcBef>
        <a:spcAft>
          <a:spcPct val="0"/>
        </a:spcAft>
        <a:defRPr sz="3200" b="1" i="1">
          <a:solidFill>
            <a:srgbClr val="FFFF00"/>
          </a:solidFill>
          <a:latin typeface="Calibri" pitchFamily="34" charset="0"/>
          <a:cs typeface="Arial" charset="0"/>
        </a:defRPr>
      </a:lvl3pPr>
      <a:lvl4pPr algn="ctr" rtl="0" eaLnBrk="1" fontAlgn="base" hangingPunct="1">
        <a:spcBef>
          <a:spcPct val="0"/>
        </a:spcBef>
        <a:spcAft>
          <a:spcPct val="0"/>
        </a:spcAft>
        <a:defRPr sz="3200" b="1" i="1">
          <a:solidFill>
            <a:srgbClr val="FFFF00"/>
          </a:solidFill>
          <a:latin typeface="Calibri" pitchFamily="34" charset="0"/>
          <a:cs typeface="Arial" charset="0"/>
        </a:defRPr>
      </a:lvl4pPr>
      <a:lvl5pPr algn="ctr" rtl="0" eaLnBrk="1" fontAlgn="base" hangingPunct="1">
        <a:spcBef>
          <a:spcPct val="0"/>
        </a:spcBef>
        <a:spcAft>
          <a:spcPct val="0"/>
        </a:spcAft>
        <a:defRPr sz="3200" b="1" i="1">
          <a:solidFill>
            <a:srgbClr val="FFFF00"/>
          </a:solidFill>
          <a:latin typeface="Calibri" pitchFamily="34" charset="0"/>
          <a:cs typeface="Arial" charset="0"/>
        </a:defRPr>
      </a:lvl5pPr>
      <a:lvl6pPr marL="457200" algn="ctr" rtl="0" eaLnBrk="1" fontAlgn="base" hangingPunct="1">
        <a:spcBef>
          <a:spcPct val="0"/>
        </a:spcBef>
        <a:spcAft>
          <a:spcPct val="0"/>
        </a:spcAft>
        <a:defRPr sz="2400" b="1" i="1">
          <a:solidFill>
            <a:srgbClr val="FFFF00"/>
          </a:solidFill>
          <a:latin typeface="Arial" charset="0"/>
          <a:cs typeface="Arial" charset="0"/>
        </a:defRPr>
      </a:lvl6pPr>
      <a:lvl7pPr marL="914400" algn="ctr" rtl="0" eaLnBrk="1" fontAlgn="base" hangingPunct="1">
        <a:spcBef>
          <a:spcPct val="0"/>
        </a:spcBef>
        <a:spcAft>
          <a:spcPct val="0"/>
        </a:spcAft>
        <a:defRPr sz="2400" b="1" i="1">
          <a:solidFill>
            <a:srgbClr val="FFFF00"/>
          </a:solidFill>
          <a:latin typeface="Arial" charset="0"/>
          <a:cs typeface="Arial" charset="0"/>
        </a:defRPr>
      </a:lvl7pPr>
      <a:lvl8pPr marL="1371600" algn="ctr" rtl="0" eaLnBrk="1" fontAlgn="base" hangingPunct="1">
        <a:spcBef>
          <a:spcPct val="0"/>
        </a:spcBef>
        <a:spcAft>
          <a:spcPct val="0"/>
        </a:spcAft>
        <a:defRPr sz="2400" b="1" i="1">
          <a:solidFill>
            <a:srgbClr val="FFFF00"/>
          </a:solidFill>
          <a:latin typeface="Arial" charset="0"/>
          <a:cs typeface="Arial" charset="0"/>
        </a:defRPr>
      </a:lvl8pPr>
      <a:lvl9pPr marL="1828800" algn="ctr" rtl="0" eaLnBrk="1" fontAlgn="base" hangingPunct="1">
        <a:spcBef>
          <a:spcPct val="0"/>
        </a:spcBef>
        <a:spcAft>
          <a:spcPct val="0"/>
        </a:spcAft>
        <a:defRPr sz="2400" b="1" i="1">
          <a:solidFill>
            <a:srgbClr val="FFFF00"/>
          </a:solidFill>
          <a:latin typeface="Arial" charset="0"/>
          <a:cs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Calibri" pitchFamily="34" charset="0"/>
          <a:cs typeface="+mn-cs"/>
        </a:defRPr>
      </a:lvl2pPr>
      <a:lvl3pPr marL="1143000" indent="-228600" algn="l" rtl="0" eaLnBrk="1" fontAlgn="base" hangingPunct="1">
        <a:spcBef>
          <a:spcPct val="20000"/>
        </a:spcBef>
        <a:spcAft>
          <a:spcPct val="0"/>
        </a:spcAft>
        <a:buChar char="•"/>
        <a:defRPr>
          <a:solidFill>
            <a:schemeClr val="tx1"/>
          </a:solidFill>
          <a:latin typeface="Calibri" pitchFamily="34" charset="0"/>
          <a:cs typeface="+mn-cs"/>
        </a:defRPr>
      </a:lvl3pPr>
      <a:lvl4pPr marL="1600200" indent="-228600" algn="l" rtl="0" eaLnBrk="1" fontAlgn="base" hangingPunct="1">
        <a:spcBef>
          <a:spcPct val="20000"/>
        </a:spcBef>
        <a:spcAft>
          <a:spcPct val="0"/>
        </a:spcAft>
        <a:buChar char="–"/>
        <a:defRPr sz="1600">
          <a:solidFill>
            <a:schemeClr val="tx1"/>
          </a:solidFill>
          <a:latin typeface="Calibri" pitchFamily="34" charset="0"/>
          <a:cs typeface="+mn-cs"/>
        </a:defRPr>
      </a:lvl4pPr>
      <a:lvl5pPr marL="2057400" indent="-228600" algn="l" rtl="0" eaLnBrk="1" fontAlgn="base" hangingPunct="1">
        <a:spcBef>
          <a:spcPct val="20000"/>
        </a:spcBef>
        <a:spcAft>
          <a:spcPct val="0"/>
        </a:spcAft>
        <a:buChar char="»"/>
        <a:defRPr sz="1600">
          <a:solidFill>
            <a:schemeClr val="tx1"/>
          </a:solidFill>
          <a:latin typeface="Calibri" pitchFamily="34" charset="0"/>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9.emf"/></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31.emf"/><Relationship Id="rId4" Type="http://schemas.openxmlformats.org/officeDocument/2006/relationships/image" Target="../media/image30.emf"/></Relationships>
</file>

<file path=ppt/slides/_rels/slide1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hromatography"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en.wikipedia.org/wiki/Hydrodynamic_volum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2.emf"/></Relationships>
</file>

<file path=ppt/slides/_rels/slide3.xml.rels><?xml version="1.0" encoding="UTF-8" standalone="yes"?>
<Relationships xmlns="http://schemas.openxmlformats.org/package/2006/relationships"><Relationship Id="rId3" Type="http://schemas.openxmlformats.org/officeDocument/2006/relationships/hyperlink" Target="http://upload.wikimedia.org/wikipedia/en/2/2a/SizeExChrom.p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56.emf"/><Relationship Id="rId4" Type="http://schemas.openxmlformats.org/officeDocument/2006/relationships/image" Target="../media/image55.emf"/></Relationships>
</file>

<file path=ppt/slides/_rels/slide32.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58.emf"/><Relationship Id="rId4" Type="http://schemas.openxmlformats.org/officeDocument/2006/relationships/image" Target="../media/image55.emf"/></Relationships>
</file>

<file path=ppt/slides/_rels/slide33.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8.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66.emf"/></Relationships>
</file>

<file path=ppt/slides/_rels/slide39.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68.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70.emf"/></Relationships>
</file>

<file path=ppt/slides/_rels/slide41.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72.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099"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8196" name="Rectangle 4"/>
          <p:cNvSpPr>
            <a:spLocks noGrp="1" noChangeArrowheads="1"/>
          </p:cNvSpPr>
          <p:nvPr>
            <p:ph type="title"/>
          </p:nvPr>
        </p:nvSpPr>
        <p:spPr>
          <a:noFill/>
        </p:spPr>
        <p:txBody>
          <a:bodyPr/>
          <a:lstStyle/>
          <a:p>
            <a:r>
              <a:rPr lang="en-US" dirty="0" smtClean="0"/>
              <a:t/>
            </a:r>
            <a:br>
              <a:rPr lang="en-US" dirty="0" smtClean="0"/>
            </a:br>
            <a:endParaRPr lang="en-US" dirty="0" smtClean="0"/>
          </a:p>
        </p:txBody>
      </p:sp>
      <p:sp>
        <p:nvSpPr>
          <p:cNvPr id="8197" name="Rectangle 5"/>
          <p:cNvSpPr>
            <a:spLocks noChangeArrowheads="1"/>
          </p:cNvSpPr>
          <p:nvPr/>
        </p:nvSpPr>
        <p:spPr bwMode="auto">
          <a:xfrm>
            <a:off x="9525" y="1108310"/>
            <a:ext cx="9144000" cy="3047630"/>
          </a:xfrm>
          <a:prstGeom prst="rect">
            <a:avLst/>
          </a:prstGeom>
          <a:effectLst/>
        </p:spPr>
        <p:txBody>
          <a:bodyPr wrap="square" lIns="92075" tIns="46038" rIns="92075" bIns="46038">
            <a:spAutoFit/>
            <a:scene3d>
              <a:camera prst="orthographicFront"/>
              <a:lightRig rig="threePt" dir="t"/>
            </a:scene3d>
            <a:sp3d extrusionH="57150">
              <a:bevelT w="38100" h="38100"/>
            </a:sp3d>
          </a:bodyPr>
          <a:lstStyle/>
          <a:p>
            <a:r>
              <a:rPr lang="en-US" sz="4800" b="1" i="1" dirty="0" smtClean="0">
                <a:solidFill>
                  <a:srgbClr val="7030A0"/>
                </a:solidFill>
                <a:latin typeface="Calibri" pitchFamily="34" charset="0"/>
                <a:ea typeface="+mj-ea"/>
                <a:cs typeface="+mj-cs"/>
              </a:rPr>
              <a:t>Size Exclusion Chromatography with </a:t>
            </a:r>
          </a:p>
          <a:p>
            <a:r>
              <a:rPr lang="en-US" sz="4800" b="1" i="1" dirty="0" smtClean="0">
                <a:solidFill>
                  <a:srgbClr val="7030A0"/>
                </a:solidFill>
                <a:latin typeface="Calibri" pitchFamily="34" charset="0"/>
                <a:ea typeface="+mj-ea"/>
                <a:cs typeface="+mj-cs"/>
              </a:rPr>
              <a:t>Light Scattering Detection</a:t>
            </a:r>
          </a:p>
          <a:p>
            <a:r>
              <a:rPr lang="en-US" sz="4800" b="1" i="1" dirty="0" smtClean="0">
                <a:solidFill>
                  <a:srgbClr val="7030A0"/>
                </a:solidFill>
                <a:latin typeface="Calibri" pitchFamily="34" charset="0"/>
                <a:ea typeface="+mj-ea"/>
                <a:cs typeface="+mj-cs"/>
              </a:rPr>
              <a:t>(SEC-MALS)</a:t>
            </a:r>
            <a:endParaRPr lang="en-US" sz="4800" b="1" i="1" dirty="0">
              <a:solidFill>
                <a:srgbClr val="7030A0"/>
              </a:solidFill>
              <a:latin typeface="Calibri" pitchFamily="34" charset="0"/>
              <a:ea typeface="+mj-ea"/>
              <a:cs typeface="+mj-cs"/>
            </a:endParaRPr>
          </a:p>
        </p:txBody>
      </p:sp>
      <p:sp>
        <p:nvSpPr>
          <p:cNvPr id="4104" name="Rectangle 8"/>
          <p:cNvSpPr>
            <a:spLocks noChangeArrowheads="1"/>
          </p:cNvSpPr>
          <p:nvPr/>
        </p:nvSpPr>
        <p:spPr bwMode="auto">
          <a:xfrm>
            <a:off x="2711450" y="3103563"/>
            <a:ext cx="9144000" cy="0"/>
          </a:xfrm>
          <a:prstGeom prst="rect">
            <a:avLst/>
          </a:prstGeom>
          <a:noFill/>
          <a:ln w="12700">
            <a:noFill/>
            <a:miter lim="800000"/>
            <a:headEnd type="none" w="sm" len="sm"/>
            <a:tailEnd type="none" w="sm" len="sm"/>
          </a:ln>
          <a:effectLst/>
        </p:spPr>
        <p:txBody>
          <a:bodyPr>
            <a:spAutoFit/>
          </a:bodyPr>
          <a:lstStyle/>
          <a:p>
            <a:pPr>
              <a:defRPr/>
            </a:pPr>
            <a:endParaRPr lang="en-US" dirty="0">
              <a:effectLst>
                <a:outerShdw blurRad="38100" dist="38100" dir="2700000" algn="tl">
                  <a:srgbClr val="000000">
                    <a:alpha val="43137"/>
                  </a:srgbClr>
                </a:outerShdw>
              </a:effectLst>
            </a:endParaRPr>
          </a:p>
        </p:txBody>
      </p:sp>
      <p:sp>
        <p:nvSpPr>
          <p:cNvPr id="7" name="Subtitle 4"/>
          <p:cNvSpPr txBox="1">
            <a:spLocks/>
          </p:cNvSpPr>
          <p:nvPr/>
        </p:nvSpPr>
        <p:spPr>
          <a:xfrm>
            <a:off x="1368425" y="4514595"/>
            <a:ext cx="6400800" cy="1752600"/>
          </a:xfrm>
          <a:prstGeom prst="rect">
            <a:avLst/>
          </a:prstGeom>
        </p:spPr>
        <p:txBody>
          <a:bodyPr>
            <a:scene3d>
              <a:camera prst="orthographicFront"/>
              <a:lightRig rig="threePt" dir="t"/>
            </a:scene3d>
            <a:sp3d extrusionH="57150">
              <a:bevelT w="38100" h="38100"/>
            </a:sp3d>
          </a:bodyPr>
          <a:lstStyle/>
          <a:p>
            <a:pPr marL="342900" marR="0" lvl="0" indent="-342900" defTabSz="914400" rtl="0" eaLnBrk="1" fontAlgn="base" latinLnBrk="0" hangingPunct="1">
              <a:lnSpc>
                <a:spcPct val="100000"/>
              </a:lnSpc>
              <a:spcBef>
                <a:spcPts val="1200"/>
              </a:spcBef>
              <a:spcAft>
                <a:spcPts val="1200"/>
              </a:spcAft>
              <a:buClrTx/>
              <a:buSzTx/>
              <a:tabLst/>
              <a:defRPr/>
            </a:pPr>
            <a:r>
              <a:rPr kumimoji="0" lang="en-US" sz="3600" b="1" i="0" u="none" strike="noStrike" kern="0" cap="none" spc="0" normalizeH="0" baseline="0" noProof="0" dirty="0" smtClean="0">
                <a:ln>
                  <a:noFill/>
                </a:ln>
                <a:solidFill>
                  <a:srgbClr val="0000FF"/>
                </a:solidFill>
                <a:uLnTx/>
                <a:uFillTx/>
                <a:latin typeface="Calibri" pitchFamily="34" charset="0"/>
                <a:ea typeface="+mn-ea"/>
                <a:cs typeface="+mn-cs"/>
              </a:rPr>
              <a:t>Light Scattering University</a:t>
            </a:r>
          </a:p>
          <a:p>
            <a:pPr marL="342900" marR="0" lvl="0" indent="-342900" defTabSz="914400" rtl="0" eaLnBrk="1" fontAlgn="base" latinLnBrk="0" hangingPunct="1">
              <a:lnSpc>
                <a:spcPct val="100000"/>
              </a:lnSpc>
              <a:spcBef>
                <a:spcPct val="20000"/>
              </a:spcBef>
              <a:spcAft>
                <a:spcPct val="0"/>
              </a:spcAft>
              <a:buClrTx/>
              <a:buSzTx/>
              <a:tabLst/>
              <a:defRPr/>
            </a:pPr>
            <a:r>
              <a:rPr kumimoji="0" lang="en-US" sz="2400" b="1" i="0" u="none" strike="noStrike" kern="0" cap="none" spc="0" normalizeH="0" baseline="0" noProof="0" dirty="0" smtClean="0">
                <a:ln>
                  <a:noFill/>
                </a:ln>
                <a:solidFill>
                  <a:srgbClr val="0000FF"/>
                </a:solidFill>
                <a:uLnTx/>
                <a:uFillTx/>
                <a:latin typeface="Calibri" pitchFamily="34" charset="0"/>
                <a:ea typeface="+mn-ea"/>
                <a:cs typeface="+mn-cs"/>
              </a:rPr>
              <a:t>Wyatt Technology Corporation</a:t>
            </a:r>
          </a:p>
          <a:p>
            <a:pPr marL="342900" marR="0" lvl="0" indent="-342900" defTabSz="914400" rtl="0" eaLnBrk="1" fontAlgn="base" latinLnBrk="0" hangingPunct="1">
              <a:lnSpc>
                <a:spcPct val="100000"/>
              </a:lnSpc>
              <a:spcBef>
                <a:spcPct val="20000"/>
              </a:spcBef>
              <a:spcAft>
                <a:spcPct val="0"/>
              </a:spcAft>
              <a:buClrTx/>
              <a:buSzTx/>
              <a:tabLst/>
              <a:defRPr/>
            </a:pPr>
            <a:r>
              <a:rPr kumimoji="0" lang="en-US" sz="2400" b="1" i="0" u="none" strike="noStrike" kern="0" cap="none" spc="0" normalizeH="0" baseline="0" noProof="0" dirty="0" smtClean="0">
                <a:ln>
                  <a:noFill/>
                </a:ln>
                <a:solidFill>
                  <a:srgbClr val="0000FF"/>
                </a:solidFill>
                <a:uLnTx/>
                <a:uFillTx/>
                <a:latin typeface="Calibri" pitchFamily="34" charset="0"/>
                <a:ea typeface="+mn-ea"/>
                <a:cs typeface="+mn-cs"/>
              </a:rPr>
              <a:t>Santa Barbara, California</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400" b="0" i="0" u="none" strike="noStrike" kern="0" cap="none" spc="0" normalizeH="0" baseline="0" noProof="0" dirty="0">
              <a:ln>
                <a:noFill/>
              </a:ln>
              <a:solidFill>
                <a:schemeClr val="tx1"/>
              </a:solidFill>
              <a:uLnTx/>
              <a:uFillTx/>
              <a:latin typeface="Calibri" pitchFamily="34" charset="0"/>
              <a:ea typeface="+mn-ea"/>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6" name="Rectangle 38"/>
          <p:cNvSpPr>
            <a:spLocks noChangeArrowheads="1"/>
          </p:cNvSpPr>
          <p:nvPr/>
        </p:nvSpPr>
        <p:spPr bwMode="auto">
          <a:xfrm>
            <a:off x="321547" y="1096179"/>
            <a:ext cx="4441371" cy="1077860"/>
          </a:xfrm>
          <a:prstGeom prst="rect">
            <a:avLst/>
          </a:prstGeom>
          <a:noFill/>
          <a:ln w="9525">
            <a:noFill/>
            <a:miter lim="800000"/>
            <a:headEnd/>
            <a:tailEnd/>
          </a:ln>
        </p:spPr>
        <p:txBody>
          <a:bodyPr wrap="square" lIns="92075" tIns="46038" rIns="92075" bIns="46038">
            <a:spAutoFit/>
          </a:bodyPr>
          <a:lstStyle/>
          <a:p>
            <a:pPr algn="l"/>
            <a:r>
              <a:rPr lang="en-US" sz="2400" b="1" i="1" dirty="0" smtClean="0">
                <a:latin typeface="Calibri" pitchFamily="34" charset="0"/>
              </a:rPr>
              <a:t>Example:</a:t>
            </a:r>
          </a:p>
          <a:p>
            <a:pPr marL="231775" indent="-231775" algn="l">
              <a:buFontTx/>
              <a:buChar char="•"/>
            </a:pPr>
            <a:r>
              <a:rPr lang="en-US" sz="2000" b="0" dirty="0" smtClean="0">
                <a:latin typeface="Calibri" pitchFamily="34" charset="0"/>
              </a:rPr>
              <a:t>2 </a:t>
            </a:r>
            <a:r>
              <a:rPr lang="en-US" sz="2000" b="0" dirty="0">
                <a:latin typeface="Calibri" pitchFamily="34" charset="0"/>
              </a:rPr>
              <a:t>molecules </a:t>
            </a:r>
            <a:r>
              <a:rPr lang="en-US" sz="2000" b="0" dirty="0" smtClean="0">
                <a:latin typeface="Calibri" pitchFamily="34" charset="0"/>
              </a:rPr>
              <a:t>(“</a:t>
            </a:r>
            <a:r>
              <a:rPr lang="en-US" sz="2000" b="0" dirty="0">
                <a:latin typeface="Calibri" pitchFamily="34" charset="0"/>
              </a:rPr>
              <a:t>1-mer” and “9-mer”)</a:t>
            </a:r>
          </a:p>
          <a:p>
            <a:pPr marL="231775" indent="-231775" algn="l">
              <a:buFontTx/>
              <a:buChar char="•"/>
            </a:pPr>
            <a:r>
              <a:rPr lang="en-US" sz="2000" b="0" dirty="0" smtClean="0">
                <a:latin typeface="Calibri" pitchFamily="34" charset="0"/>
              </a:rPr>
              <a:t>“</a:t>
            </a:r>
            <a:r>
              <a:rPr lang="en-US" sz="2000" b="0" dirty="0">
                <a:latin typeface="Calibri" pitchFamily="34" charset="0"/>
              </a:rPr>
              <a:t>average weight” is molar </a:t>
            </a:r>
            <a:r>
              <a:rPr lang="en-US" sz="2000" b="0" dirty="0">
                <a:solidFill>
                  <a:schemeClr val="bg1"/>
                </a:solidFill>
                <a:latin typeface="Calibri" pitchFamily="34" charset="0"/>
              </a:rPr>
              <a:t>mass</a:t>
            </a:r>
          </a:p>
        </p:txBody>
      </p:sp>
      <p:sp>
        <p:nvSpPr>
          <p:cNvPr id="2054" name="Rectangle 42"/>
          <p:cNvSpPr>
            <a:spLocks noGrp="1" noChangeArrowheads="1"/>
          </p:cNvSpPr>
          <p:nvPr>
            <p:ph type="title"/>
          </p:nvPr>
        </p:nvSpPr>
        <p:spPr/>
        <p:txBody>
          <a:bodyPr/>
          <a:lstStyle/>
          <a:p>
            <a:r>
              <a:rPr lang="en-US" dirty="0" smtClean="0"/>
              <a:t>Molar Mass Moments – an example</a:t>
            </a:r>
          </a:p>
        </p:txBody>
      </p:sp>
      <p:grpSp>
        <p:nvGrpSpPr>
          <p:cNvPr id="3" name="Group 82"/>
          <p:cNvGrpSpPr>
            <a:grpSpLocks/>
          </p:cNvGrpSpPr>
          <p:nvPr/>
        </p:nvGrpSpPr>
        <p:grpSpPr bwMode="auto">
          <a:xfrm>
            <a:off x="457200" y="2895600"/>
            <a:ext cx="2362200" cy="2133600"/>
            <a:chOff x="1280" y="5940"/>
            <a:chExt cx="2960" cy="2297"/>
          </a:xfrm>
        </p:grpSpPr>
        <p:sp>
          <p:nvSpPr>
            <p:cNvPr id="28755" name="Oval 83"/>
            <p:cNvSpPr>
              <a:spLocks noChangeArrowheads="1"/>
            </p:cNvSpPr>
            <p:nvPr/>
          </p:nvSpPr>
          <p:spPr bwMode="auto">
            <a:xfrm>
              <a:off x="1439" y="6119"/>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56" name="Oval 84"/>
            <p:cNvSpPr>
              <a:spLocks noChangeArrowheads="1"/>
            </p:cNvSpPr>
            <p:nvPr/>
          </p:nvSpPr>
          <p:spPr bwMode="auto">
            <a:xfrm>
              <a:off x="1799" y="5940"/>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57" name="Oval 85"/>
            <p:cNvSpPr>
              <a:spLocks noChangeArrowheads="1"/>
            </p:cNvSpPr>
            <p:nvPr/>
          </p:nvSpPr>
          <p:spPr bwMode="auto">
            <a:xfrm>
              <a:off x="2080" y="6017"/>
              <a:ext cx="641" cy="477"/>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58" name="Oval 86"/>
            <p:cNvSpPr>
              <a:spLocks noChangeArrowheads="1"/>
            </p:cNvSpPr>
            <p:nvPr/>
          </p:nvSpPr>
          <p:spPr bwMode="auto">
            <a:xfrm>
              <a:off x="2159" y="6301"/>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59" name="Oval 87"/>
            <p:cNvSpPr>
              <a:spLocks noChangeArrowheads="1"/>
            </p:cNvSpPr>
            <p:nvPr/>
          </p:nvSpPr>
          <p:spPr bwMode="auto">
            <a:xfrm>
              <a:off x="2340" y="6660"/>
              <a:ext cx="641" cy="477"/>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60" name="Oval 88"/>
            <p:cNvSpPr>
              <a:spLocks noChangeArrowheads="1"/>
            </p:cNvSpPr>
            <p:nvPr/>
          </p:nvSpPr>
          <p:spPr bwMode="auto">
            <a:xfrm>
              <a:off x="2700" y="6841"/>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61" name="Oval 89"/>
            <p:cNvSpPr>
              <a:spLocks noChangeArrowheads="1"/>
            </p:cNvSpPr>
            <p:nvPr/>
          </p:nvSpPr>
          <p:spPr bwMode="auto">
            <a:xfrm>
              <a:off x="3060" y="6841"/>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62" name="Oval 90"/>
            <p:cNvSpPr>
              <a:spLocks noChangeArrowheads="1"/>
            </p:cNvSpPr>
            <p:nvPr/>
          </p:nvSpPr>
          <p:spPr bwMode="auto">
            <a:xfrm>
              <a:off x="3420" y="7020"/>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63" name="Oval 91"/>
            <p:cNvSpPr>
              <a:spLocks noChangeArrowheads="1"/>
            </p:cNvSpPr>
            <p:nvPr/>
          </p:nvSpPr>
          <p:spPr bwMode="auto">
            <a:xfrm>
              <a:off x="3599" y="7381"/>
              <a:ext cx="641" cy="475"/>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8764" name="Oval 92"/>
            <p:cNvSpPr>
              <a:spLocks noChangeArrowheads="1"/>
            </p:cNvSpPr>
            <p:nvPr/>
          </p:nvSpPr>
          <p:spPr bwMode="auto">
            <a:xfrm>
              <a:off x="1280" y="7760"/>
              <a:ext cx="641" cy="477"/>
            </a:xfrm>
            <a:prstGeom prst="ellipse">
              <a:avLst/>
            </a:prstGeom>
            <a:solidFill>
              <a:srgbClr val="FFFF00"/>
            </a:solidFill>
            <a:ln w="9525">
              <a:solidFill>
                <a:srgbClr val="000000"/>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grpSp>
      <p:graphicFrame>
        <p:nvGraphicFramePr>
          <p:cNvPr id="28765" name="Object 93"/>
          <p:cNvGraphicFramePr>
            <a:graphicFrameLocks noChangeAspect="1"/>
          </p:cNvGraphicFramePr>
          <p:nvPr/>
        </p:nvGraphicFramePr>
        <p:xfrm>
          <a:off x="4018560" y="4686934"/>
          <a:ext cx="4800600" cy="1216025"/>
        </p:xfrm>
        <a:graphic>
          <a:graphicData uri="http://schemas.openxmlformats.org/presentationml/2006/ole">
            <p:oleObj spid="_x0000_s27650" name="Bitmap Image" r:id="rId4" imgW="3666667" imgH="914286" progId="PBrush">
              <p:embed/>
            </p:oleObj>
          </a:graphicData>
        </a:graphic>
      </p:graphicFrame>
      <p:graphicFrame>
        <p:nvGraphicFramePr>
          <p:cNvPr id="28766" name="Object 94"/>
          <p:cNvGraphicFramePr>
            <a:graphicFrameLocks noChangeAspect="1"/>
          </p:cNvGraphicFramePr>
          <p:nvPr/>
        </p:nvGraphicFramePr>
        <p:xfrm>
          <a:off x="4018560" y="3181984"/>
          <a:ext cx="4800600" cy="1387475"/>
        </p:xfrm>
        <a:graphic>
          <a:graphicData uri="http://schemas.openxmlformats.org/presentationml/2006/ole">
            <p:oleObj spid="_x0000_s27651" name="Bitmap Image" r:id="rId5" imgW="3657143" imgH="1057423" progId="PBrush">
              <p:embed/>
            </p:oleObj>
          </a:graphicData>
        </a:graphic>
      </p:graphicFrame>
      <p:graphicFrame>
        <p:nvGraphicFramePr>
          <p:cNvPr id="28767" name="Object 95"/>
          <p:cNvGraphicFramePr>
            <a:graphicFrameLocks noChangeAspect="1"/>
          </p:cNvGraphicFramePr>
          <p:nvPr/>
        </p:nvGraphicFramePr>
        <p:xfrm>
          <a:off x="4018560" y="1962784"/>
          <a:ext cx="4800600" cy="1060450"/>
        </p:xfrm>
        <a:graphic>
          <a:graphicData uri="http://schemas.openxmlformats.org/presentationml/2006/ole">
            <p:oleObj spid="_x0000_s27652" name="Bitmap Image" r:id="rId6" imgW="3666667" imgH="809738"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8767"/>
                                        </p:tgtEl>
                                        <p:attrNameLst>
                                          <p:attrName>style.visibility</p:attrName>
                                        </p:attrNameLst>
                                      </p:cBhvr>
                                      <p:to>
                                        <p:strVal val="visible"/>
                                      </p:to>
                                    </p:set>
                                    <p:animEffect transition="in" filter="dissolve">
                                      <p:cBhvr>
                                        <p:cTn id="12" dur="500"/>
                                        <p:tgtEl>
                                          <p:spTgt spid="2876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8766"/>
                                        </p:tgtEl>
                                        <p:attrNameLst>
                                          <p:attrName>style.visibility</p:attrName>
                                        </p:attrNameLst>
                                      </p:cBhvr>
                                      <p:to>
                                        <p:strVal val="visible"/>
                                      </p:to>
                                    </p:set>
                                    <p:animEffect transition="in" filter="dissolve">
                                      <p:cBhvr>
                                        <p:cTn id="17" dur="500"/>
                                        <p:tgtEl>
                                          <p:spTgt spid="2876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8765"/>
                                        </p:tgtEl>
                                        <p:attrNameLst>
                                          <p:attrName>style.visibility</p:attrName>
                                        </p:attrNameLst>
                                      </p:cBhvr>
                                      <p:to>
                                        <p:strVal val="visible"/>
                                      </p:to>
                                    </p:set>
                                    <p:animEffect transition="in" filter="dissolve">
                                      <p:cBhvr>
                                        <p:cTn id="22" dur="500"/>
                                        <p:tgtEl>
                                          <p:spTgt spid="28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41" name="Group 40"/>
          <p:cNvGrpSpPr/>
          <p:nvPr/>
        </p:nvGrpSpPr>
        <p:grpSpPr>
          <a:xfrm>
            <a:off x="609600" y="911740"/>
            <a:ext cx="7943850" cy="3810000"/>
            <a:chOff x="609600" y="911740"/>
            <a:chExt cx="7943850" cy="3810000"/>
          </a:xfrm>
        </p:grpSpPr>
        <p:pic>
          <p:nvPicPr>
            <p:cNvPr id="119812" name="Picture 4"/>
            <p:cNvPicPr>
              <a:picLocks noChangeAspect="1" noChangeArrowheads="1"/>
            </p:cNvPicPr>
            <p:nvPr/>
          </p:nvPicPr>
          <p:blipFill>
            <a:blip r:embed="rId3" cstate="print"/>
            <a:srcRect/>
            <a:stretch>
              <a:fillRect/>
            </a:stretch>
          </p:blipFill>
          <p:spPr bwMode="auto">
            <a:xfrm>
              <a:off x="609600" y="911740"/>
              <a:ext cx="7943850" cy="3810000"/>
            </a:xfrm>
            <a:prstGeom prst="rect">
              <a:avLst/>
            </a:prstGeom>
            <a:noFill/>
            <a:ln w="9525">
              <a:noFill/>
              <a:miter lim="800000"/>
              <a:headEnd/>
              <a:tailEnd/>
            </a:ln>
            <a:effectLst/>
          </p:spPr>
        </p:pic>
        <p:grpSp>
          <p:nvGrpSpPr>
            <p:cNvPr id="40" name="Group 39"/>
            <p:cNvGrpSpPr/>
            <p:nvPr/>
          </p:nvGrpSpPr>
          <p:grpSpPr>
            <a:xfrm>
              <a:off x="1961559" y="2129607"/>
              <a:ext cx="4813378" cy="866835"/>
              <a:chOff x="1961559" y="2129607"/>
              <a:chExt cx="4813378" cy="866835"/>
            </a:xfrm>
          </p:grpSpPr>
          <p:sp>
            <p:nvSpPr>
              <p:cNvPr id="16" name="TextBox 15"/>
              <p:cNvSpPr txBox="1"/>
              <p:nvPr/>
            </p:nvSpPr>
            <p:spPr>
              <a:xfrm>
                <a:off x="3295178" y="2596332"/>
                <a:ext cx="415498" cy="400110"/>
              </a:xfrm>
              <a:prstGeom prst="rect">
                <a:avLst/>
              </a:prstGeom>
              <a:noFill/>
            </p:spPr>
            <p:txBody>
              <a:bodyPr wrap="none" rtlCol="0">
                <a:spAutoFit/>
              </a:bodyPr>
              <a:lstStyle/>
              <a:p>
                <a:r>
                  <a:rPr lang="en-US" sz="2000" b="1" dirty="0" smtClean="0">
                    <a:solidFill>
                      <a:srgbClr val="FF0000"/>
                    </a:solidFill>
                    <a:latin typeface="Calibri" pitchFamily="34" charset="0"/>
                  </a:rPr>
                  <a:t>LS</a:t>
                </a:r>
              </a:p>
            </p:txBody>
          </p:sp>
          <p:cxnSp>
            <p:nvCxnSpPr>
              <p:cNvPr id="19" name="Straight Arrow Connector 18"/>
              <p:cNvCxnSpPr>
                <a:stCxn id="16" idx="3"/>
              </p:cNvCxnSpPr>
              <p:nvPr/>
            </p:nvCxnSpPr>
            <p:spPr bwMode="auto">
              <a:xfrm>
                <a:off x="3710676" y="2796387"/>
                <a:ext cx="247111" cy="131249"/>
              </a:xfrm>
              <a:prstGeom prst="straightConnector1">
                <a:avLst/>
              </a:prstGeom>
              <a:noFill/>
              <a:ln w="19050" cap="flat" cmpd="sng" algn="ctr">
                <a:solidFill>
                  <a:srgbClr val="FF0000"/>
                </a:solidFill>
                <a:prstDash val="solid"/>
                <a:round/>
                <a:headEnd type="none" w="med" len="med"/>
                <a:tailEnd type="arrow"/>
              </a:ln>
              <a:effectLst/>
            </p:spPr>
          </p:cxnSp>
          <p:sp>
            <p:nvSpPr>
              <p:cNvPr id="20" name="TextBox 19"/>
              <p:cNvSpPr txBox="1"/>
              <p:nvPr/>
            </p:nvSpPr>
            <p:spPr>
              <a:xfrm>
                <a:off x="6377071" y="2172106"/>
                <a:ext cx="397866" cy="400110"/>
              </a:xfrm>
              <a:prstGeom prst="rect">
                <a:avLst/>
              </a:prstGeom>
              <a:noFill/>
            </p:spPr>
            <p:txBody>
              <a:bodyPr wrap="none" rtlCol="0">
                <a:spAutoFit/>
              </a:bodyPr>
              <a:lstStyle/>
              <a:p>
                <a:r>
                  <a:rPr lang="en-US" sz="2000" b="1" dirty="0" smtClean="0">
                    <a:solidFill>
                      <a:srgbClr val="0000FF"/>
                    </a:solidFill>
                    <a:latin typeface="Calibri" pitchFamily="34" charset="0"/>
                  </a:rPr>
                  <a:t>RI</a:t>
                </a:r>
              </a:p>
            </p:txBody>
          </p:sp>
          <p:cxnSp>
            <p:nvCxnSpPr>
              <p:cNvPr id="28" name="Straight Arrow Connector 27"/>
              <p:cNvCxnSpPr>
                <a:stCxn id="20" idx="1"/>
              </p:cNvCxnSpPr>
              <p:nvPr/>
            </p:nvCxnSpPr>
            <p:spPr bwMode="auto">
              <a:xfrm rot="10800000" flipV="1">
                <a:off x="6125281" y="2372160"/>
                <a:ext cx="251791" cy="171005"/>
              </a:xfrm>
              <a:prstGeom prst="straightConnector1">
                <a:avLst/>
              </a:prstGeom>
              <a:noFill/>
              <a:ln w="19050" cap="flat" cmpd="sng" algn="ctr">
                <a:solidFill>
                  <a:srgbClr val="0000FF"/>
                </a:solidFill>
                <a:prstDash val="solid"/>
                <a:round/>
                <a:headEnd type="none" w="med" len="med"/>
                <a:tailEnd type="arrow"/>
              </a:ln>
              <a:effectLst/>
            </p:spPr>
          </p:cxnSp>
          <p:sp>
            <p:nvSpPr>
              <p:cNvPr id="27" name="TextBox 26"/>
              <p:cNvSpPr txBox="1"/>
              <p:nvPr/>
            </p:nvSpPr>
            <p:spPr>
              <a:xfrm>
                <a:off x="1961559" y="2129607"/>
                <a:ext cx="1425390" cy="400110"/>
              </a:xfrm>
              <a:prstGeom prst="rect">
                <a:avLst/>
              </a:prstGeom>
              <a:noFill/>
            </p:spPr>
            <p:txBody>
              <a:bodyPr wrap="none" rtlCol="0">
                <a:spAutoFit/>
              </a:bodyPr>
              <a:lstStyle/>
              <a:p>
                <a:r>
                  <a:rPr lang="en-US" sz="2000" b="1" dirty="0" smtClean="0">
                    <a:solidFill>
                      <a:srgbClr val="FF0000"/>
                    </a:solidFill>
                    <a:latin typeface="Calibri" pitchFamily="34" charset="0"/>
                  </a:rPr>
                  <a:t>molar mass</a:t>
                </a:r>
              </a:p>
            </p:txBody>
          </p:sp>
          <p:cxnSp>
            <p:nvCxnSpPr>
              <p:cNvPr id="30" name="Straight Arrow Connector 29"/>
              <p:cNvCxnSpPr/>
              <p:nvPr/>
            </p:nvCxnSpPr>
            <p:spPr bwMode="auto">
              <a:xfrm flipV="1">
                <a:off x="3324225" y="2143125"/>
                <a:ext cx="342900" cy="171450"/>
              </a:xfrm>
              <a:prstGeom prst="straightConnector1">
                <a:avLst/>
              </a:prstGeom>
              <a:noFill/>
              <a:ln w="19050" cap="flat" cmpd="sng" algn="ctr">
                <a:solidFill>
                  <a:srgbClr val="FF0000"/>
                </a:solidFill>
                <a:prstDash val="solid"/>
                <a:round/>
                <a:headEnd type="none" w="med" len="med"/>
                <a:tailEnd type="arrow"/>
              </a:ln>
              <a:effectLst/>
            </p:spPr>
          </p:cxnSp>
        </p:grpSp>
      </p:grpSp>
      <p:sp>
        <p:nvSpPr>
          <p:cNvPr id="1027" name="Rectangle 2"/>
          <p:cNvSpPr>
            <a:spLocks noGrp="1" noChangeArrowheads="1"/>
          </p:cNvSpPr>
          <p:nvPr>
            <p:ph type="title"/>
          </p:nvPr>
        </p:nvSpPr>
        <p:spPr>
          <a:xfrm>
            <a:off x="1205948" y="239617"/>
            <a:ext cx="7566991" cy="356731"/>
          </a:xfrm>
          <a:noFill/>
        </p:spPr>
        <p:txBody>
          <a:bodyPr>
            <a:normAutofit fontScale="90000"/>
          </a:bodyPr>
          <a:lstStyle/>
          <a:p>
            <a:r>
              <a:rPr lang="en-US" dirty="0" smtClean="0"/>
              <a:t>Molar Mass Moments for Polydisperse Samples</a:t>
            </a:r>
          </a:p>
        </p:txBody>
      </p:sp>
      <p:sp>
        <p:nvSpPr>
          <p:cNvPr id="27784" name="Rectangle 136"/>
          <p:cNvSpPr>
            <a:spLocks noChangeArrowheads="1"/>
          </p:cNvSpPr>
          <p:nvPr/>
        </p:nvSpPr>
        <p:spPr bwMode="auto">
          <a:xfrm>
            <a:off x="648590" y="4785597"/>
            <a:ext cx="7967469" cy="1477970"/>
          </a:xfrm>
          <a:prstGeom prst="rect">
            <a:avLst/>
          </a:prstGeom>
          <a:noFill/>
          <a:ln w="9525">
            <a:noFill/>
            <a:miter lim="800000"/>
            <a:headEnd/>
            <a:tailEnd/>
          </a:ln>
        </p:spPr>
        <p:txBody>
          <a:bodyPr wrap="square" lIns="92075" tIns="46038" rIns="92075" bIns="46038">
            <a:spAutoFit/>
          </a:bodyPr>
          <a:lstStyle/>
          <a:p>
            <a:pPr marL="231775" indent="-231775" algn="l">
              <a:spcBef>
                <a:spcPts val="600"/>
              </a:spcBef>
              <a:buSzPts val="1800"/>
              <a:buFont typeface="Helvetica" pitchFamily="34" charset="0"/>
              <a:buChar char="•"/>
            </a:pPr>
            <a:r>
              <a:rPr lang="en-US" sz="2000" b="0" dirty="0" smtClean="0">
                <a:latin typeface="Calibri" pitchFamily="34" charset="0"/>
              </a:rPr>
              <a:t>Higher </a:t>
            </a:r>
            <a:r>
              <a:rPr lang="en-US" sz="2000" b="0" dirty="0">
                <a:latin typeface="Calibri" pitchFamily="34" charset="0"/>
              </a:rPr>
              <a:t>moments of molar mass distribution count higher molar mass </a:t>
            </a:r>
            <a:r>
              <a:rPr lang="en-US" sz="2000" b="0" dirty="0" smtClean="0">
                <a:latin typeface="Calibri" pitchFamily="34" charset="0"/>
              </a:rPr>
              <a:t>more  heavily:   </a:t>
            </a:r>
            <a:r>
              <a:rPr lang="en-US" sz="2000" b="0" dirty="0" smtClean="0">
                <a:solidFill>
                  <a:srgbClr val="6600CC"/>
                </a:solidFill>
                <a:latin typeface="Calibri" pitchFamily="34" charset="0"/>
              </a:rPr>
              <a:t>M</a:t>
            </a:r>
            <a:r>
              <a:rPr lang="en-US" sz="2000" b="0" baseline="-25000" dirty="0" smtClean="0">
                <a:solidFill>
                  <a:srgbClr val="6600CC"/>
                </a:solidFill>
                <a:latin typeface="Calibri" pitchFamily="34" charset="0"/>
              </a:rPr>
              <a:t>n</a:t>
            </a:r>
            <a:r>
              <a:rPr lang="en-US" sz="2000" b="0" dirty="0" smtClean="0">
                <a:latin typeface="Calibri" pitchFamily="34" charset="0"/>
              </a:rPr>
              <a:t> &lt; M</a:t>
            </a:r>
            <a:r>
              <a:rPr lang="en-US" sz="2000" b="0" baseline="-25000" dirty="0" smtClean="0">
                <a:latin typeface="Calibri" pitchFamily="34" charset="0"/>
              </a:rPr>
              <a:t>v</a:t>
            </a:r>
            <a:r>
              <a:rPr lang="en-US" sz="2000" b="0" dirty="0" smtClean="0">
                <a:latin typeface="Calibri" pitchFamily="34" charset="0"/>
              </a:rPr>
              <a:t> &lt; </a:t>
            </a:r>
            <a:r>
              <a:rPr lang="en-US" sz="2000" b="0" dirty="0" smtClean="0">
                <a:solidFill>
                  <a:srgbClr val="0000FF"/>
                </a:solidFill>
                <a:latin typeface="Calibri" pitchFamily="34" charset="0"/>
              </a:rPr>
              <a:t>M</a:t>
            </a:r>
            <a:r>
              <a:rPr lang="en-US" sz="2000" b="0" baseline="-25000" dirty="0" smtClean="0">
                <a:solidFill>
                  <a:srgbClr val="0000FF"/>
                </a:solidFill>
                <a:latin typeface="Calibri" pitchFamily="34" charset="0"/>
              </a:rPr>
              <a:t>w</a:t>
            </a:r>
            <a:r>
              <a:rPr lang="en-US" sz="2000" b="0" dirty="0" smtClean="0">
                <a:latin typeface="Calibri" pitchFamily="34" charset="0"/>
              </a:rPr>
              <a:t> &lt; </a:t>
            </a:r>
            <a:r>
              <a:rPr lang="en-US" sz="2000" b="0" dirty="0" smtClean="0">
                <a:solidFill>
                  <a:srgbClr val="663300"/>
                </a:solidFill>
                <a:latin typeface="Calibri" pitchFamily="34" charset="0"/>
              </a:rPr>
              <a:t>M</a:t>
            </a:r>
            <a:r>
              <a:rPr lang="en-US" sz="2000" b="0" baseline="-25000" dirty="0" smtClean="0">
                <a:solidFill>
                  <a:srgbClr val="663300"/>
                </a:solidFill>
                <a:latin typeface="Calibri" pitchFamily="34" charset="0"/>
              </a:rPr>
              <a:t>z</a:t>
            </a:r>
          </a:p>
          <a:p>
            <a:pPr marL="231775" indent="-231775" algn="l">
              <a:spcBef>
                <a:spcPts val="600"/>
              </a:spcBef>
              <a:buSzPts val="1800"/>
              <a:buFont typeface="Helvetica" pitchFamily="34" charset="0"/>
              <a:buChar char="•"/>
            </a:pPr>
            <a:r>
              <a:rPr lang="en-US" sz="2000" b="1" dirty="0" smtClean="0">
                <a:solidFill>
                  <a:srgbClr val="0000FF"/>
                </a:solidFill>
                <a:latin typeface="Calibri" pitchFamily="34" charset="0"/>
                <a:cs typeface="Times New Roman" pitchFamily="18" charset="0"/>
              </a:rPr>
              <a:t>M</a:t>
            </a:r>
            <a:r>
              <a:rPr lang="en-US" sz="2000" b="1" baseline="-25000" dirty="0" smtClean="0">
                <a:solidFill>
                  <a:srgbClr val="0000FF"/>
                </a:solidFill>
                <a:latin typeface="Calibri" pitchFamily="34" charset="0"/>
                <a:cs typeface="Times New Roman" pitchFamily="18" charset="0"/>
              </a:rPr>
              <a:t>w</a:t>
            </a: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is the parameter directly measured by LS detector</a:t>
            </a:r>
            <a:r>
              <a:rPr lang="en-US" sz="2000" dirty="0" smtClean="0">
                <a:latin typeface="Calibri" pitchFamily="34" charset="0"/>
                <a:cs typeface="Times New Roman" pitchFamily="18" charset="0"/>
              </a:rPr>
              <a:t>.</a:t>
            </a:r>
            <a:r>
              <a:rPr lang="en-US" sz="2000" dirty="0" smtClean="0">
                <a:latin typeface="Calibri" pitchFamily="34" charset="0"/>
              </a:rPr>
              <a:t> </a:t>
            </a:r>
          </a:p>
          <a:p>
            <a:pPr marL="231775" indent="-231775" algn="l">
              <a:spcBef>
                <a:spcPts val="600"/>
              </a:spcBef>
              <a:buSzPts val="1800"/>
              <a:buFont typeface="Helvetica" pitchFamily="34" charset="0"/>
              <a:buChar char="•"/>
            </a:pPr>
            <a:r>
              <a:rPr lang="en-US" sz="2000" dirty="0" smtClean="0">
                <a:latin typeface="Calibri" pitchFamily="34" charset="0"/>
              </a:rPr>
              <a:t>Measuring these moments with SEC assumes good separation.</a:t>
            </a:r>
            <a:endParaRPr lang="en-US" sz="2000" dirty="0">
              <a:latin typeface="Calibri" pitchFamily="34" charset="0"/>
            </a:endParaRPr>
          </a:p>
        </p:txBody>
      </p:sp>
      <p:sp>
        <p:nvSpPr>
          <p:cNvPr id="26631" name="Rectangle 7"/>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6632" name="Rectangle 8"/>
          <p:cNvSpPr>
            <a:spLocks noChangeArrowheads="1"/>
          </p:cNvSpPr>
          <p:nvPr/>
        </p:nvSpPr>
        <p:spPr bwMode="auto">
          <a:xfrm>
            <a:off x="0" y="2276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6633" name="Rectangle 9"/>
          <p:cNvSpPr>
            <a:spLocks noChangeArrowheads="1"/>
          </p:cNvSpPr>
          <p:nvPr/>
        </p:nvSpPr>
        <p:spPr bwMode="auto">
          <a:xfrm>
            <a:off x="0" y="3238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29" name="Group 28"/>
          <p:cNvGrpSpPr/>
          <p:nvPr/>
        </p:nvGrpSpPr>
        <p:grpSpPr>
          <a:xfrm>
            <a:off x="4203393" y="2111885"/>
            <a:ext cx="471603" cy="570466"/>
            <a:chOff x="4171494" y="1679508"/>
            <a:chExt cx="471603" cy="570466"/>
          </a:xfrm>
        </p:grpSpPr>
        <p:cxnSp>
          <p:nvCxnSpPr>
            <p:cNvPr id="18" name="Straight Arrow Connector 17"/>
            <p:cNvCxnSpPr/>
            <p:nvPr/>
          </p:nvCxnSpPr>
          <p:spPr bwMode="auto">
            <a:xfrm rot="16200000" flipH="1">
              <a:off x="4429743" y="2092264"/>
              <a:ext cx="313910" cy="1510"/>
            </a:xfrm>
            <a:prstGeom prst="straightConnector1">
              <a:avLst/>
            </a:prstGeom>
            <a:noFill/>
            <a:ln w="19050" cap="flat" cmpd="sng" algn="ctr">
              <a:solidFill>
                <a:srgbClr val="663300"/>
              </a:solidFill>
              <a:prstDash val="solid"/>
              <a:round/>
              <a:headEnd type="none" w="med" len="med"/>
              <a:tailEnd type="arrow"/>
            </a:ln>
            <a:effectLst/>
          </p:spPr>
        </p:cxnSp>
        <p:sp>
          <p:nvSpPr>
            <p:cNvPr id="21" name="TextBox 20"/>
            <p:cNvSpPr txBox="1"/>
            <p:nvPr/>
          </p:nvSpPr>
          <p:spPr>
            <a:xfrm>
              <a:off x="4171494" y="1679508"/>
              <a:ext cx="471603" cy="400110"/>
            </a:xfrm>
            <a:prstGeom prst="rect">
              <a:avLst/>
            </a:prstGeom>
            <a:noFill/>
          </p:spPr>
          <p:txBody>
            <a:bodyPr wrap="none" rtlCol="0">
              <a:spAutoFit/>
            </a:bodyPr>
            <a:lstStyle/>
            <a:p>
              <a:r>
                <a:rPr lang="en-US" sz="2000" dirty="0" smtClean="0">
                  <a:solidFill>
                    <a:srgbClr val="663300"/>
                  </a:solidFill>
                  <a:latin typeface="Calibri" pitchFamily="34" charset="0"/>
                </a:rPr>
                <a:t>M</a:t>
              </a:r>
              <a:r>
                <a:rPr lang="en-US" sz="2000" baseline="-25000" dirty="0" smtClean="0">
                  <a:solidFill>
                    <a:srgbClr val="663300"/>
                  </a:solidFill>
                  <a:latin typeface="Calibri" pitchFamily="34" charset="0"/>
                </a:rPr>
                <a:t>z</a:t>
              </a:r>
            </a:p>
          </p:txBody>
        </p:sp>
      </p:grpSp>
      <p:grpSp>
        <p:nvGrpSpPr>
          <p:cNvPr id="33" name="Group 32"/>
          <p:cNvGrpSpPr/>
          <p:nvPr/>
        </p:nvGrpSpPr>
        <p:grpSpPr>
          <a:xfrm>
            <a:off x="4650949" y="1130505"/>
            <a:ext cx="535724" cy="589696"/>
            <a:chOff x="4608417" y="1475334"/>
            <a:chExt cx="535724" cy="589696"/>
          </a:xfrm>
        </p:grpSpPr>
        <p:sp>
          <p:nvSpPr>
            <p:cNvPr id="14" name="TextBox 13"/>
            <p:cNvSpPr txBox="1"/>
            <p:nvPr/>
          </p:nvSpPr>
          <p:spPr>
            <a:xfrm>
              <a:off x="4608417" y="1475334"/>
              <a:ext cx="535724" cy="400110"/>
            </a:xfrm>
            <a:prstGeom prst="rect">
              <a:avLst/>
            </a:prstGeom>
            <a:noFill/>
          </p:spPr>
          <p:txBody>
            <a:bodyPr wrap="none" rtlCol="0">
              <a:spAutoFit/>
            </a:bodyPr>
            <a:lstStyle/>
            <a:p>
              <a:r>
                <a:rPr lang="en-US" sz="2000" dirty="0" smtClean="0">
                  <a:solidFill>
                    <a:srgbClr val="0000FF"/>
                  </a:solidFill>
                  <a:latin typeface="Calibri" pitchFamily="34" charset="0"/>
                </a:rPr>
                <a:t>M</a:t>
              </a:r>
              <a:r>
                <a:rPr lang="en-US" sz="2000" baseline="-25000" dirty="0" smtClean="0">
                  <a:solidFill>
                    <a:srgbClr val="0000FF"/>
                  </a:solidFill>
                  <a:latin typeface="Calibri" pitchFamily="34" charset="0"/>
                </a:rPr>
                <a:t>w</a:t>
              </a:r>
            </a:p>
          </p:txBody>
        </p:sp>
        <p:cxnSp>
          <p:nvCxnSpPr>
            <p:cNvPr id="22" name="Straight Arrow Connector 21"/>
            <p:cNvCxnSpPr/>
            <p:nvPr/>
          </p:nvCxnSpPr>
          <p:spPr bwMode="auto">
            <a:xfrm rot="5400000">
              <a:off x="4936193" y="1928711"/>
              <a:ext cx="271051" cy="1588"/>
            </a:xfrm>
            <a:prstGeom prst="straightConnector1">
              <a:avLst/>
            </a:prstGeom>
            <a:noFill/>
            <a:ln w="19050" cap="flat" cmpd="sng" algn="ctr">
              <a:solidFill>
                <a:srgbClr val="0000FF"/>
              </a:solidFill>
              <a:prstDash val="solid"/>
              <a:round/>
              <a:headEnd type="none" w="med" len="med"/>
              <a:tailEnd type="arrow"/>
            </a:ln>
            <a:effectLst/>
          </p:spPr>
        </p:cxnSp>
      </p:grpSp>
      <p:grpSp>
        <p:nvGrpSpPr>
          <p:cNvPr id="34" name="Group 33"/>
          <p:cNvGrpSpPr/>
          <p:nvPr/>
        </p:nvGrpSpPr>
        <p:grpSpPr>
          <a:xfrm>
            <a:off x="5395458" y="1148301"/>
            <a:ext cx="494046" cy="400110"/>
            <a:chOff x="5310394" y="1664886"/>
            <a:chExt cx="494046" cy="400110"/>
          </a:xfrm>
        </p:grpSpPr>
        <p:sp>
          <p:nvSpPr>
            <p:cNvPr id="23" name="TextBox 22"/>
            <p:cNvSpPr txBox="1"/>
            <p:nvPr/>
          </p:nvSpPr>
          <p:spPr>
            <a:xfrm>
              <a:off x="5310394" y="1664886"/>
              <a:ext cx="494046" cy="400110"/>
            </a:xfrm>
            <a:prstGeom prst="rect">
              <a:avLst/>
            </a:prstGeom>
            <a:noFill/>
          </p:spPr>
          <p:txBody>
            <a:bodyPr wrap="none" rtlCol="0">
              <a:spAutoFit/>
            </a:bodyPr>
            <a:lstStyle/>
            <a:p>
              <a:r>
                <a:rPr lang="en-US" sz="2000" dirty="0" smtClean="0">
                  <a:solidFill>
                    <a:srgbClr val="00FF00"/>
                  </a:solidFill>
                  <a:latin typeface="Calibri" pitchFamily="34" charset="0"/>
                </a:rPr>
                <a:t>M</a:t>
              </a:r>
              <a:r>
                <a:rPr lang="en-US" sz="2000" baseline="-25000" dirty="0" smtClean="0">
                  <a:solidFill>
                    <a:srgbClr val="00FF00"/>
                  </a:solidFill>
                  <a:latin typeface="Calibri" pitchFamily="34" charset="0"/>
                </a:rPr>
                <a:t>p</a:t>
              </a:r>
            </a:p>
          </p:txBody>
        </p:sp>
        <p:cxnSp>
          <p:nvCxnSpPr>
            <p:cNvPr id="24" name="Straight Arrow Connector 23"/>
            <p:cNvCxnSpPr/>
            <p:nvPr/>
          </p:nvCxnSpPr>
          <p:spPr bwMode="auto">
            <a:xfrm rot="16200000" flipH="1">
              <a:off x="5185282" y="1900040"/>
              <a:ext cx="274320" cy="1510"/>
            </a:xfrm>
            <a:prstGeom prst="straightConnector1">
              <a:avLst/>
            </a:prstGeom>
            <a:noFill/>
            <a:ln w="19050" cap="flat" cmpd="sng" algn="ctr">
              <a:solidFill>
                <a:srgbClr val="00FF00"/>
              </a:solidFill>
              <a:prstDash val="solid"/>
              <a:round/>
              <a:headEnd type="none" w="med" len="med"/>
              <a:tailEnd type="arrow"/>
            </a:ln>
            <a:effectLst/>
          </p:spPr>
        </p:cxnSp>
      </p:grpSp>
      <p:grpSp>
        <p:nvGrpSpPr>
          <p:cNvPr id="35" name="Group 34"/>
          <p:cNvGrpSpPr/>
          <p:nvPr/>
        </p:nvGrpSpPr>
        <p:grpSpPr>
          <a:xfrm>
            <a:off x="5401872" y="1571252"/>
            <a:ext cx="494046" cy="498052"/>
            <a:chOff x="5318227" y="2424089"/>
            <a:chExt cx="494046" cy="498052"/>
          </a:xfrm>
        </p:grpSpPr>
        <p:sp>
          <p:nvSpPr>
            <p:cNvPr id="25" name="TextBox 24"/>
            <p:cNvSpPr txBox="1"/>
            <p:nvPr/>
          </p:nvSpPr>
          <p:spPr>
            <a:xfrm>
              <a:off x="5318227" y="2522031"/>
              <a:ext cx="494046" cy="400110"/>
            </a:xfrm>
            <a:prstGeom prst="rect">
              <a:avLst/>
            </a:prstGeom>
            <a:noFill/>
          </p:spPr>
          <p:txBody>
            <a:bodyPr wrap="none" rtlCol="0">
              <a:spAutoFit/>
            </a:bodyPr>
            <a:lstStyle/>
            <a:p>
              <a:r>
                <a:rPr lang="en-US" sz="2000" dirty="0" smtClean="0">
                  <a:solidFill>
                    <a:srgbClr val="6600CC"/>
                  </a:solidFill>
                  <a:latin typeface="Calibri" pitchFamily="34" charset="0"/>
                </a:rPr>
                <a:t>M</a:t>
              </a:r>
              <a:r>
                <a:rPr lang="en-US" sz="2000" baseline="-25000" dirty="0" smtClean="0">
                  <a:solidFill>
                    <a:srgbClr val="6600CC"/>
                  </a:solidFill>
                  <a:latin typeface="Calibri" pitchFamily="34" charset="0"/>
                </a:rPr>
                <a:t>n</a:t>
              </a:r>
            </a:p>
          </p:txBody>
        </p:sp>
        <p:cxnSp>
          <p:nvCxnSpPr>
            <p:cNvPr id="26" name="Straight Arrow Connector 25"/>
            <p:cNvCxnSpPr/>
            <p:nvPr/>
          </p:nvCxnSpPr>
          <p:spPr bwMode="auto">
            <a:xfrm rot="5400000" flipH="1" flipV="1">
              <a:off x="5233225" y="2580289"/>
              <a:ext cx="313910" cy="1510"/>
            </a:xfrm>
            <a:prstGeom prst="straightConnector1">
              <a:avLst/>
            </a:prstGeom>
            <a:noFill/>
            <a:ln w="19050" cap="flat" cmpd="sng" algn="ctr">
              <a:solidFill>
                <a:srgbClr val="6600CC"/>
              </a:solidFill>
              <a:prstDash val="solid"/>
              <a:round/>
              <a:headEnd type="none" w="med" len="med"/>
              <a:tailEnd type="arrow"/>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7784">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7784">
                                            <p:txEl>
                                              <p:pRg st="1" end="1"/>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778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noFill/>
        </p:spPr>
        <p:txBody>
          <a:bodyPr>
            <a:normAutofit fontScale="90000"/>
          </a:bodyPr>
          <a:lstStyle/>
          <a:p>
            <a:r>
              <a:rPr lang="en-US" dirty="0" smtClean="0"/>
              <a:t>Root Mean Square Radius </a:t>
            </a:r>
            <a:br>
              <a:rPr lang="en-US" dirty="0" smtClean="0"/>
            </a:br>
            <a:r>
              <a:rPr lang="en-US" dirty="0" smtClean="0"/>
              <a:t>(Radius of Gyration)</a:t>
            </a:r>
          </a:p>
        </p:txBody>
      </p:sp>
      <p:sp>
        <p:nvSpPr>
          <p:cNvPr id="29699" name="Rectangle 3"/>
          <p:cNvSpPr>
            <a:spLocks noChangeArrowheads="1"/>
          </p:cNvSpPr>
          <p:nvPr/>
        </p:nvSpPr>
        <p:spPr bwMode="auto">
          <a:xfrm>
            <a:off x="710565" y="962549"/>
            <a:ext cx="3921760" cy="400752"/>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000" dirty="0" smtClean="0">
                <a:latin typeface="Calibri" pitchFamily="34" charset="0"/>
              </a:rPr>
              <a:t>Mean </a:t>
            </a:r>
            <a:r>
              <a:rPr lang="en-US" sz="2000" dirty="0">
                <a:latin typeface="Calibri" pitchFamily="34" charset="0"/>
              </a:rPr>
              <a:t>Square </a:t>
            </a:r>
            <a:r>
              <a:rPr lang="en-US" sz="2000" dirty="0" smtClean="0">
                <a:latin typeface="Calibri" pitchFamily="34" charset="0"/>
              </a:rPr>
              <a:t>Radius:</a:t>
            </a:r>
            <a:endParaRPr lang="en-US" sz="2000" dirty="0">
              <a:latin typeface="Calibri" pitchFamily="34" charset="0"/>
            </a:endParaRPr>
          </a:p>
        </p:txBody>
      </p:sp>
      <p:sp>
        <p:nvSpPr>
          <p:cNvPr id="29703" name="Rectangle 7"/>
          <p:cNvSpPr>
            <a:spLocks noChangeArrowheads="1"/>
          </p:cNvSpPr>
          <p:nvPr/>
        </p:nvSpPr>
        <p:spPr bwMode="auto">
          <a:xfrm>
            <a:off x="505170" y="5252500"/>
            <a:ext cx="8254310" cy="970138"/>
          </a:xfrm>
          <a:prstGeom prst="rect">
            <a:avLst/>
          </a:prstGeom>
          <a:noFill/>
          <a:ln w="9525">
            <a:noFill/>
            <a:miter lim="800000"/>
            <a:headEnd/>
            <a:tailEnd/>
          </a:ln>
        </p:spPr>
        <p:txBody>
          <a:bodyPr wrap="square" lIns="92075" tIns="46038" rIns="92075" bIns="46038">
            <a:spAutoFit/>
          </a:bodyPr>
          <a:lstStyle/>
          <a:p>
            <a:pPr marL="233363" indent="-233363" algn="just">
              <a:lnSpc>
                <a:spcPct val="95000"/>
              </a:lnSpc>
              <a:buFont typeface="Arial" pitchFamily="34" charset="0"/>
              <a:buChar char="•"/>
            </a:pPr>
            <a:r>
              <a:rPr lang="en-US" sz="2000" b="0" dirty="0" smtClean="0">
                <a:latin typeface="Calibri" pitchFamily="34" charset="0"/>
              </a:rPr>
              <a:t>The </a:t>
            </a:r>
            <a:r>
              <a:rPr lang="en-US" sz="2000" b="1" i="1" dirty="0" smtClean="0">
                <a:solidFill>
                  <a:srgbClr val="00B050"/>
                </a:solidFill>
                <a:latin typeface="Calibri" pitchFamily="34" charset="0"/>
              </a:rPr>
              <a:t>z-average mean square radius</a:t>
            </a:r>
            <a:r>
              <a:rPr lang="en-US" sz="2000" b="1" dirty="0" smtClean="0">
                <a:solidFill>
                  <a:srgbClr val="00B050"/>
                </a:solidFill>
                <a:latin typeface="Calibri" pitchFamily="34" charset="0"/>
              </a:rPr>
              <a:t> </a:t>
            </a:r>
            <a:r>
              <a:rPr lang="en-US" sz="2000" b="0" dirty="0">
                <a:latin typeface="Calibri" pitchFamily="34" charset="0"/>
              </a:rPr>
              <a:t>is the parameter directly measured by the MALS detector. </a:t>
            </a:r>
            <a:endParaRPr lang="en-US" sz="2000" b="0" dirty="0" smtClean="0">
              <a:latin typeface="Calibri" pitchFamily="34" charset="0"/>
            </a:endParaRPr>
          </a:p>
          <a:p>
            <a:pPr marL="233363" indent="-233363" algn="just">
              <a:lnSpc>
                <a:spcPct val="95000"/>
              </a:lnSpc>
              <a:buFont typeface="Arial" pitchFamily="34" charset="0"/>
              <a:buChar char="•"/>
            </a:pPr>
            <a:r>
              <a:rPr lang="en-US" sz="2000" dirty="0" smtClean="0">
                <a:latin typeface="Calibri" pitchFamily="34" charset="0"/>
              </a:rPr>
              <a:t>Astra reports the number-average, weight-average and z-average RMS radii. </a:t>
            </a:r>
          </a:p>
        </p:txBody>
      </p:sp>
      <p:pic>
        <p:nvPicPr>
          <p:cNvPr id="9" name="Picture 9" descr="rms2"/>
          <p:cNvPicPr>
            <a:picLocks noChangeAspect="1" noChangeArrowheads="1"/>
          </p:cNvPicPr>
          <p:nvPr/>
        </p:nvPicPr>
        <p:blipFill>
          <a:blip r:embed="rId3" cstate="print"/>
          <a:srcRect/>
          <a:stretch>
            <a:fillRect/>
          </a:stretch>
        </p:blipFill>
        <p:spPr bwMode="auto">
          <a:xfrm>
            <a:off x="5730240" y="1535430"/>
            <a:ext cx="2568943" cy="2018455"/>
          </a:xfrm>
          <a:prstGeom prst="rect">
            <a:avLst/>
          </a:prstGeom>
          <a:noFill/>
          <a:ln w="9525">
            <a:noFill/>
            <a:miter lim="800000"/>
            <a:headEnd/>
            <a:tailEnd/>
          </a:ln>
        </p:spPr>
      </p:pic>
      <p:sp>
        <p:nvSpPr>
          <p:cNvPr id="10" name="Rectangle 3"/>
          <p:cNvSpPr>
            <a:spLocks noChangeArrowheads="1"/>
          </p:cNvSpPr>
          <p:nvPr/>
        </p:nvSpPr>
        <p:spPr bwMode="auto">
          <a:xfrm>
            <a:off x="428707" y="2310103"/>
            <a:ext cx="4721087" cy="400752"/>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000" dirty="0" smtClean="0">
                <a:latin typeface="Calibri" pitchFamily="34" charset="0"/>
              </a:rPr>
              <a:t>Root Mean </a:t>
            </a:r>
            <a:r>
              <a:rPr lang="en-US" sz="2000" dirty="0">
                <a:latin typeface="Calibri" pitchFamily="34" charset="0"/>
              </a:rPr>
              <a:t>Square </a:t>
            </a:r>
            <a:r>
              <a:rPr lang="en-US" sz="2000" dirty="0" smtClean="0">
                <a:latin typeface="Calibri" pitchFamily="34" charset="0"/>
              </a:rPr>
              <a:t>(rms) Radius r</a:t>
            </a:r>
            <a:r>
              <a:rPr lang="en-US" sz="2000" baseline="-25000" dirty="0" smtClean="0">
                <a:latin typeface="Calibri" pitchFamily="34" charset="0"/>
              </a:rPr>
              <a:t>g</a:t>
            </a:r>
            <a:r>
              <a:rPr lang="en-US" sz="2000" dirty="0" smtClean="0">
                <a:latin typeface="Calibri" pitchFamily="34" charset="0"/>
              </a:rPr>
              <a:t>: </a:t>
            </a:r>
            <a:endParaRPr lang="en-US" sz="2000" dirty="0">
              <a:latin typeface="Calibri" pitchFamily="34" charset="0"/>
            </a:endParaRPr>
          </a:p>
        </p:txBody>
      </p:sp>
      <p:sp>
        <p:nvSpPr>
          <p:cNvPr id="286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86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86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86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28683"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85084" y="2711450"/>
            <a:ext cx="1372723" cy="795655"/>
          </a:xfrm>
          <a:prstGeom prst="rect">
            <a:avLst/>
          </a:prstGeom>
          <a:noFill/>
        </p:spPr>
      </p:pic>
      <p:sp>
        <p:nvSpPr>
          <p:cNvPr id="286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28685" name="Picture 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48431" y="1307989"/>
            <a:ext cx="1846028" cy="923014"/>
          </a:xfrm>
          <a:prstGeom prst="rect">
            <a:avLst/>
          </a:prstGeom>
          <a:noFill/>
        </p:spPr>
      </p:pic>
      <p:sp>
        <p:nvSpPr>
          <p:cNvPr id="21" name="TextBox 20"/>
          <p:cNvSpPr txBox="1"/>
          <p:nvPr/>
        </p:nvSpPr>
        <p:spPr>
          <a:xfrm>
            <a:off x="5103191" y="968955"/>
            <a:ext cx="3736009" cy="646331"/>
          </a:xfrm>
          <a:prstGeom prst="rect">
            <a:avLst/>
          </a:prstGeom>
          <a:noFill/>
        </p:spPr>
        <p:txBody>
          <a:bodyPr wrap="square" rtlCol="0">
            <a:spAutoFit/>
          </a:bodyPr>
          <a:lstStyle/>
          <a:p>
            <a:r>
              <a:rPr lang="en-US" sz="1800" i="1" dirty="0" smtClean="0">
                <a:latin typeface="Calibri" pitchFamily="34" charset="0"/>
              </a:rPr>
              <a:t>Single polymer chain with mass elements m</a:t>
            </a:r>
            <a:r>
              <a:rPr lang="en-US" sz="1800" i="1" baseline="-25000" dirty="0" smtClean="0">
                <a:latin typeface="Calibri" pitchFamily="34" charset="0"/>
              </a:rPr>
              <a:t>j</a:t>
            </a:r>
          </a:p>
        </p:txBody>
      </p:sp>
      <p:sp>
        <p:nvSpPr>
          <p:cNvPr id="286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28687" name="Picture 1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462972" y="4298369"/>
            <a:ext cx="2338705" cy="823488"/>
          </a:xfrm>
          <a:prstGeom prst="rect">
            <a:avLst/>
          </a:prstGeom>
          <a:noFill/>
        </p:spPr>
      </p:pic>
      <p:sp>
        <p:nvSpPr>
          <p:cNvPr id="24" name="Rectangle 3"/>
          <p:cNvSpPr>
            <a:spLocks noChangeArrowheads="1"/>
          </p:cNvSpPr>
          <p:nvPr/>
        </p:nvSpPr>
        <p:spPr bwMode="auto">
          <a:xfrm>
            <a:off x="685165" y="3840923"/>
            <a:ext cx="7894320" cy="400752"/>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000" b="1" dirty="0" smtClean="0">
                <a:latin typeface="Calibri" pitchFamily="34" charset="0"/>
              </a:rPr>
              <a:t>Z-average Mean </a:t>
            </a:r>
            <a:r>
              <a:rPr lang="en-US" sz="2000" b="1" dirty="0">
                <a:latin typeface="Calibri" pitchFamily="34" charset="0"/>
              </a:rPr>
              <a:t>Square </a:t>
            </a:r>
            <a:r>
              <a:rPr lang="en-US" sz="2000" b="1" dirty="0" smtClean="0">
                <a:latin typeface="Calibri" pitchFamily="34" charset="0"/>
              </a:rPr>
              <a:t>Radius of a polydisperse polymer: </a:t>
            </a:r>
            <a:endParaRPr lang="en-US" sz="2000" b="1" dirty="0">
              <a:latin typeface="Calibri" pitchFamily="34" charset="0"/>
            </a:endParaRPr>
          </a:p>
        </p:txBody>
      </p:sp>
      <p:sp>
        <p:nvSpPr>
          <p:cNvPr id="25" name="Rectangle 24"/>
          <p:cNvSpPr/>
          <p:nvPr/>
        </p:nvSpPr>
        <p:spPr>
          <a:xfrm>
            <a:off x="5733965" y="1583323"/>
            <a:ext cx="200376" cy="246221"/>
          </a:xfrm>
          <a:prstGeom prst="rect">
            <a:avLst/>
          </a:prstGeom>
          <a:solidFill>
            <a:schemeClr val="bg1"/>
          </a:solidFill>
        </p:spPr>
        <p:txBody>
          <a:bodyPr wrap="none" lIns="0" tIns="0" rIns="0" bIns="0">
            <a:spAutoFit/>
          </a:bodyPr>
          <a:lstStyle/>
          <a:p>
            <a:r>
              <a:rPr lang="en-US" b="1" i="1" dirty="0" smtClean="0">
                <a:latin typeface="Calibri" pitchFamily="34" charset="0"/>
              </a:rPr>
              <a:t>m</a:t>
            </a:r>
            <a:r>
              <a:rPr lang="en-US" b="1" i="1" baseline="-25000" dirty="0" smtClean="0">
                <a:latin typeface="Calibri" pitchFamily="34" charset="0"/>
              </a:rPr>
              <a:t>j</a:t>
            </a:r>
            <a:endParaRPr lang="en-US" b="1" dirty="0"/>
          </a:p>
        </p:txBody>
      </p:sp>
      <p:sp>
        <p:nvSpPr>
          <p:cNvPr id="26" name="Rectangle 25"/>
          <p:cNvSpPr/>
          <p:nvPr/>
        </p:nvSpPr>
        <p:spPr>
          <a:xfrm>
            <a:off x="6186727" y="2176732"/>
            <a:ext cx="107401" cy="246221"/>
          </a:xfrm>
          <a:prstGeom prst="rect">
            <a:avLst/>
          </a:prstGeom>
          <a:solidFill>
            <a:schemeClr val="bg1"/>
          </a:solidFill>
        </p:spPr>
        <p:txBody>
          <a:bodyPr wrap="none" lIns="0" tIns="0" rIns="0" bIns="0">
            <a:spAutoFit/>
          </a:bodyPr>
          <a:lstStyle/>
          <a:p>
            <a:r>
              <a:rPr lang="en-US" b="1" i="1" dirty="0" smtClean="0">
                <a:latin typeface="Calibri" pitchFamily="34" charset="0"/>
              </a:rPr>
              <a:t>r</a:t>
            </a:r>
            <a:r>
              <a:rPr lang="en-US" b="1" i="1" baseline="-25000" dirty="0" smtClean="0">
                <a:latin typeface="Calibri" pitchFamily="34" charset="0"/>
              </a:rPr>
              <a:t>j</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ppt_w</p:attrName>
                                        </p:attrNameLst>
                                      </p:cBhvr>
                                      <p:tavLst>
                                        <p:tav tm="0">
                                          <p:val>
                                            <p:fltVal val="0"/>
                                          </p:val>
                                        </p:tav>
                                        <p:tav tm="100000">
                                          <p:val>
                                            <p:strVal val="#ppt_w"/>
                                          </p:val>
                                        </p:tav>
                                      </p:tavLst>
                                    </p:anim>
                                    <p:anim calcmode="lin" valueType="num">
                                      <p:cBhvr>
                                        <p:cTn id="8" dur="500" fill="hold"/>
                                        <p:tgtEl>
                                          <p:spTgt spid="29699"/>
                                        </p:tgtEl>
                                        <p:attrNameLst>
                                          <p:attrName>ppt_h</p:attrName>
                                        </p:attrNameLst>
                                      </p:cBhvr>
                                      <p:tavLst>
                                        <p:tav tm="0">
                                          <p:val>
                                            <p:fltVal val="0"/>
                                          </p:val>
                                        </p:tav>
                                        <p:tav tm="100000">
                                          <p:val>
                                            <p:strVal val="#ppt_h"/>
                                          </p:val>
                                        </p:tav>
                                      </p:tavLst>
                                    </p:anim>
                                    <p:animEffect transition="in" filter="fade">
                                      <p:cBhvr>
                                        <p:cTn id="9" dur="500"/>
                                        <p:tgtEl>
                                          <p:spTgt spid="29699"/>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8685"/>
                                        </p:tgtEl>
                                        <p:attrNameLst>
                                          <p:attrName>style.visibility</p:attrName>
                                        </p:attrNameLst>
                                      </p:cBhvr>
                                      <p:to>
                                        <p:strVal val="visible"/>
                                      </p:to>
                                    </p:set>
                                    <p:anim calcmode="lin" valueType="num">
                                      <p:cBhvr>
                                        <p:cTn id="13" dur="500" fill="hold"/>
                                        <p:tgtEl>
                                          <p:spTgt spid="28685"/>
                                        </p:tgtEl>
                                        <p:attrNameLst>
                                          <p:attrName>ppt_w</p:attrName>
                                        </p:attrNameLst>
                                      </p:cBhvr>
                                      <p:tavLst>
                                        <p:tav tm="0">
                                          <p:val>
                                            <p:fltVal val="0"/>
                                          </p:val>
                                        </p:tav>
                                        <p:tav tm="100000">
                                          <p:val>
                                            <p:strVal val="#ppt_w"/>
                                          </p:val>
                                        </p:tav>
                                      </p:tavLst>
                                    </p:anim>
                                    <p:anim calcmode="lin" valueType="num">
                                      <p:cBhvr>
                                        <p:cTn id="14" dur="500" fill="hold"/>
                                        <p:tgtEl>
                                          <p:spTgt spid="28685"/>
                                        </p:tgtEl>
                                        <p:attrNameLst>
                                          <p:attrName>ppt_h</p:attrName>
                                        </p:attrNameLst>
                                      </p:cBhvr>
                                      <p:tavLst>
                                        <p:tav tm="0">
                                          <p:val>
                                            <p:fltVal val="0"/>
                                          </p:val>
                                        </p:tav>
                                        <p:tav tm="100000">
                                          <p:val>
                                            <p:strVal val="#ppt_h"/>
                                          </p:val>
                                        </p:tav>
                                      </p:tavLst>
                                    </p:anim>
                                    <p:animEffect transition="in" filter="fade">
                                      <p:cBhvr>
                                        <p:cTn id="15" dur="500"/>
                                        <p:tgtEl>
                                          <p:spTgt spid="2868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500"/>
                            </p:stCondLst>
                            <p:childTnLst>
                              <p:par>
                                <p:cTn id="24" presetID="53" presetClass="entr" presetSubtype="0" fill="hold" nodeType="afterEffect">
                                  <p:stCondLst>
                                    <p:cond delay="0"/>
                                  </p:stCondLst>
                                  <p:childTnLst>
                                    <p:set>
                                      <p:cBhvr>
                                        <p:cTn id="25" dur="1" fill="hold">
                                          <p:stCondLst>
                                            <p:cond delay="0"/>
                                          </p:stCondLst>
                                        </p:cTn>
                                        <p:tgtEl>
                                          <p:spTgt spid="28683"/>
                                        </p:tgtEl>
                                        <p:attrNameLst>
                                          <p:attrName>style.visibility</p:attrName>
                                        </p:attrNameLst>
                                      </p:cBhvr>
                                      <p:to>
                                        <p:strVal val="visible"/>
                                      </p:to>
                                    </p:set>
                                    <p:anim calcmode="lin" valueType="num">
                                      <p:cBhvr>
                                        <p:cTn id="26" dur="500" fill="hold"/>
                                        <p:tgtEl>
                                          <p:spTgt spid="28683"/>
                                        </p:tgtEl>
                                        <p:attrNameLst>
                                          <p:attrName>ppt_w</p:attrName>
                                        </p:attrNameLst>
                                      </p:cBhvr>
                                      <p:tavLst>
                                        <p:tav tm="0">
                                          <p:val>
                                            <p:fltVal val="0"/>
                                          </p:val>
                                        </p:tav>
                                        <p:tav tm="100000">
                                          <p:val>
                                            <p:strVal val="#ppt_w"/>
                                          </p:val>
                                        </p:tav>
                                      </p:tavLst>
                                    </p:anim>
                                    <p:anim calcmode="lin" valueType="num">
                                      <p:cBhvr>
                                        <p:cTn id="27" dur="500" fill="hold"/>
                                        <p:tgtEl>
                                          <p:spTgt spid="28683"/>
                                        </p:tgtEl>
                                        <p:attrNameLst>
                                          <p:attrName>ppt_h</p:attrName>
                                        </p:attrNameLst>
                                      </p:cBhvr>
                                      <p:tavLst>
                                        <p:tav tm="0">
                                          <p:val>
                                            <p:fltVal val="0"/>
                                          </p:val>
                                        </p:tav>
                                        <p:tav tm="100000">
                                          <p:val>
                                            <p:strVal val="#ppt_h"/>
                                          </p:val>
                                        </p:tav>
                                      </p:tavLst>
                                    </p:anim>
                                    <p:animEffect transition="in" filter="fade">
                                      <p:cBhvr>
                                        <p:cTn id="28" dur="500"/>
                                        <p:tgtEl>
                                          <p:spTgt spid="2868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500"/>
                            </p:stCondLst>
                            <p:childTnLst>
                              <p:par>
                                <p:cTn id="37" presetID="53" presetClass="entr" presetSubtype="0" fill="hold" nodeType="afterEffect">
                                  <p:stCondLst>
                                    <p:cond delay="0"/>
                                  </p:stCondLst>
                                  <p:childTnLst>
                                    <p:set>
                                      <p:cBhvr>
                                        <p:cTn id="38" dur="1" fill="hold">
                                          <p:stCondLst>
                                            <p:cond delay="0"/>
                                          </p:stCondLst>
                                        </p:cTn>
                                        <p:tgtEl>
                                          <p:spTgt spid="28687"/>
                                        </p:tgtEl>
                                        <p:attrNameLst>
                                          <p:attrName>style.visibility</p:attrName>
                                        </p:attrNameLst>
                                      </p:cBhvr>
                                      <p:to>
                                        <p:strVal val="visible"/>
                                      </p:to>
                                    </p:set>
                                    <p:anim calcmode="lin" valueType="num">
                                      <p:cBhvr>
                                        <p:cTn id="39" dur="500" fill="hold"/>
                                        <p:tgtEl>
                                          <p:spTgt spid="28687"/>
                                        </p:tgtEl>
                                        <p:attrNameLst>
                                          <p:attrName>ppt_w</p:attrName>
                                        </p:attrNameLst>
                                      </p:cBhvr>
                                      <p:tavLst>
                                        <p:tav tm="0">
                                          <p:val>
                                            <p:fltVal val="0"/>
                                          </p:val>
                                        </p:tav>
                                        <p:tav tm="100000">
                                          <p:val>
                                            <p:strVal val="#ppt_w"/>
                                          </p:val>
                                        </p:tav>
                                      </p:tavLst>
                                    </p:anim>
                                    <p:anim calcmode="lin" valueType="num">
                                      <p:cBhvr>
                                        <p:cTn id="40" dur="500" fill="hold"/>
                                        <p:tgtEl>
                                          <p:spTgt spid="28687"/>
                                        </p:tgtEl>
                                        <p:attrNameLst>
                                          <p:attrName>ppt_h</p:attrName>
                                        </p:attrNameLst>
                                      </p:cBhvr>
                                      <p:tavLst>
                                        <p:tav tm="0">
                                          <p:val>
                                            <p:fltVal val="0"/>
                                          </p:val>
                                        </p:tav>
                                        <p:tav tm="100000">
                                          <p:val>
                                            <p:strVal val="#ppt_h"/>
                                          </p:val>
                                        </p:tav>
                                      </p:tavLst>
                                    </p:anim>
                                    <p:animEffect transition="in" filter="fade">
                                      <p:cBhvr>
                                        <p:cTn id="41" dur="500"/>
                                        <p:tgtEl>
                                          <p:spTgt spid="2868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9703"/>
                                        </p:tgtEl>
                                        <p:attrNameLst>
                                          <p:attrName>style.visibility</p:attrName>
                                        </p:attrNameLst>
                                      </p:cBhvr>
                                      <p:to>
                                        <p:strVal val="visible"/>
                                      </p:to>
                                    </p:set>
                                    <p:anim calcmode="lin" valueType="num">
                                      <p:cBhvr additive="base">
                                        <p:cTn id="46" dur="500" fill="hold"/>
                                        <p:tgtEl>
                                          <p:spTgt spid="29703"/>
                                        </p:tgtEl>
                                        <p:attrNameLst>
                                          <p:attrName>ppt_x</p:attrName>
                                        </p:attrNameLst>
                                      </p:cBhvr>
                                      <p:tavLst>
                                        <p:tav tm="0">
                                          <p:val>
                                            <p:strVal val="#ppt_x"/>
                                          </p:val>
                                        </p:tav>
                                        <p:tav tm="100000">
                                          <p:val>
                                            <p:strVal val="#ppt_x"/>
                                          </p:val>
                                        </p:tav>
                                      </p:tavLst>
                                    </p:anim>
                                    <p:anim calcmode="lin" valueType="num">
                                      <p:cBhvr additive="base">
                                        <p:cTn id="47" dur="500" fill="hold"/>
                                        <p:tgtEl>
                                          <p:spTgt spid="29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P spid="29703" grpId="0" autoUpdateAnimBg="0"/>
      <p:bldP spid="10" grpId="0" autoUpdateAnimBg="0"/>
      <p:bldP spid="2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682625" y="1455738"/>
            <a:ext cx="7772400" cy="4004692"/>
          </a:xfrm>
        </p:spPr>
        <p:txBody>
          <a:bodyPr/>
          <a:lstStyle/>
          <a:p>
            <a:pPr>
              <a:spcBef>
                <a:spcPts val="1200"/>
              </a:spcBef>
            </a:pPr>
            <a:r>
              <a:rPr lang="en-US" sz="2800" b="1" dirty="0" smtClean="0">
                <a:solidFill>
                  <a:srgbClr val="0000FF"/>
                </a:solidFill>
              </a:rPr>
              <a:t>Method Generation with a monodisperse/isotropic scatterer:</a:t>
            </a:r>
          </a:p>
          <a:p>
            <a:pPr marL="1027113" lvl="1" indent="-346075">
              <a:spcBef>
                <a:spcPts val="1200"/>
              </a:spcBef>
            </a:pPr>
            <a:r>
              <a:rPr lang="en-US" sz="2400" dirty="0" smtClean="0"/>
              <a:t>Normalization coefficients for LS signals</a:t>
            </a:r>
          </a:p>
          <a:p>
            <a:pPr marL="1027113" lvl="1" indent="-346075">
              <a:spcBef>
                <a:spcPts val="1200"/>
              </a:spcBef>
            </a:pPr>
            <a:r>
              <a:rPr lang="en-US" sz="2400" dirty="0" smtClean="0"/>
              <a:t>Alignment for concentration and light scattering detectors</a:t>
            </a:r>
          </a:p>
          <a:p>
            <a:pPr marL="1027113" lvl="1" indent="-346075">
              <a:spcBef>
                <a:spcPts val="1200"/>
              </a:spcBef>
            </a:pPr>
            <a:r>
              <a:rPr lang="en-US" sz="2400" dirty="0" smtClean="0"/>
              <a:t>Band broadening correction for sample dilution between detectors</a:t>
            </a:r>
          </a:p>
          <a:p>
            <a:pPr>
              <a:spcBef>
                <a:spcPts val="3600"/>
              </a:spcBef>
            </a:pPr>
            <a:r>
              <a:rPr lang="en-US" sz="2800" b="1" dirty="0" smtClean="0">
                <a:solidFill>
                  <a:srgbClr val="0000FF"/>
                </a:solidFill>
              </a:rPr>
              <a:t>System Validation</a:t>
            </a:r>
          </a:p>
        </p:txBody>
      </p:sp>
      <p:sp>
        <p:nvSpPr>
          <p:cNvPr id="18434" name="Title 1"/>
          <p:cNvSpPr>
            <a:spLocks noGrp="1"/>
          </p:cNvSpPr>
          <p:nvPr>
            <p:ph type="title"/>
          </p:nvPr>
        </p:nvSpPr>
        <p:spPr/>
        <p:txBody>
          <a:bodyPr>
            <a:normAutofit fontScale="90000"/>
          </a:bodyPr>
          <a:lstStyle/>
          <a:p>
            <a:r>
              <a:rPr lang="en-US" dirty="0" smtClean="0"/>
              <a:t>Method Generation and System Validation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20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2000"/>
                                        <p:tgtEl>
                                          <p:spTgt spid="184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fade">
                                      <p:cBhvr>
                                        <p:cTn id="15" dur="2000"/>
                                        <p:tgtEl>
                                          <p:spTgt spid="1843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8435">
                                            <p:txEl>
                                              <p:pRg st="3" end="3"/>
                                            </p:txEl>
                                          </p:spTgt>
                                        </p:tgtEl>
                                        <p:attrNameLst>
                                          <p:attrName>style.visibility</p:attrName>
                                        </p:attrNameLst>
                                      </p:cBhvr>
                                      <p:to>
                                        <p:strVal val="visible"/>
                                      </p:to>
                                    </p:set>
                                    <p:animEffect transition="in" filter="fade">
                                      <p:cBhvr>
                                        <p:cTn id="18" dur="2000"/>
                                        <p:tgtEl>
                                          <p:spTgt spid="1843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435">
                                            <p:txEl>
                                              <p:pRg st="4" end="4"/>
                                            </p:txEl>
                                          </p:spTgt>
                                        </p:tgtEl>
                                        <p:attrNameLst>
                                          <p:attrName>style.visibility</p:attrName>
                                        </p:attrNameLst>
                                      </p:cBhvr>
                                      <p:to>
                                        <p:strVal val="visible"/>
                                      </p:to>
                                    </p:set>
                                    <p:animEffect transition="in" filter="fade">
                                      <p:cBhvr>
                                        <p:cTn id="23" dur="20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46793" name="Picture 9"/>
          <p:cNvPicPr>
            <a:picLocks noChangeAspect="1" noChangeArrowheads="1"/>
          </p:cNvPicPr>
          <p:nvPr/>
        </p:nvPicPr>
        <p:blipFill>
          <a:blip r:embed="rId3" cstate="print"/>
          <a:srcRect/>
          <a:stretch>
            <a:fillRect/>
          </a:stretch>
        </p:blipFill>
        <p:spPr bwMode="auto">
          <a:xfrm>
            <a:off x="1831975" y="3492452"/>
            <a:ext cx="5486400" cy="2286000"/>
          </a:xfrm>
          <a:prstGeom prst="rect">
            <a:avLst/>
          </a:prstGeom>
          <a:noFill/>
          <a:ln w="9525">
            <a:noFill/>
            <a:miter lim="800000"/>
            <a:headEnd/>
            <a:tailEnd/>
          </a:ln>
          <a:effectLst/>
        </p:spPr>
      </p:pic>
      <p:pic>
        <p:nvPicPr>
          <p:cNvPr id="246791" name="Picture 7"/>
          <p:cNvPicPr>
            <a:picLocks noChangeAspect="1" noChangeArrowheads="1"/>
          </p:cNvPicPr>
          <p:nvPr/>
        </p:nvPicPr>
        <p:blipFill>
          <a:blip r:embed="rId4" cstate="print"/>
          <a:srcRect/>
          <a:stretch>
            <a:fillRect/>
          </a:stretch>
        </p:blipFill>
        <p:spPr bwMode="auto">
          <a:xfrm>
            <a:off x="1831975" y="1007431"/>
            <a:ext cx="5486400" cy="2286000"/>
          </a:xfrm>
          <a:prstGeom prst="rect">
            <a:avLst/>
          </a:prstGeom>
          <a:noFill/>
          <a:ln w="9525">
            <a:noFill/>
            <a:miter lim="800000"/>
            <a:headEnd/>
            <a:tailEnd/>
          </a:ln>
          <a:effectLst/>
        </p:spPr>
      </p:pic>
      <p:sp>
        <p:nvSpPr>
          <p:cNvPr id="19458" name="Rectangle 1026"/>
          <p:cNvSpPr>
            <a:spLocks noGrp="1" noChangeArrowheads="1"/>
          </p:cNvSpPr>
          <p:nvPr>
            <p:ph type="title"/>
          </p:nvPr>
        </p:nvSpPr>
        <p:spPr>
          <a:noFill/>
        </p:spPr>
        <p:txBody>
          <a:bodyPr>
            <a:normAutofit fontScale="90000"/>
          </a:bodyPr>
          <a:lstStyle/>
          <a:p>
            <a:r>
              <a:rPr lang="en-US" dirty="0" smtClean="0"/>
              <a:t>Establish Instrument Parameters:  </a:t>
            </a:r>
            <a:br>
              <a:rPr lang="en-US" dirty="0" smtClean="0"/>
            </a:br>
            <a:r>
              <a:rPr lang="en-US" dirty="0" smtClean="0"/>
              <a:t>First Injection of BSA</a:t>
            </a:r>
          </a:p>
        </p:txBody>
      </p:sp>
      <p:sp>
        <p:nvSpPr>
          <p:cNvPr id="98310" name="Text Box 1030"/>
          <p:cNvSpPr txBox="1">
            <a:spLocks noChangeArrowheads="1"/>
          </p:cNvSpPr>
          <p:nvPr/>
        </p:nvSpPr>
        <p:spPr bwMode="auto">
          <a:xfrm>
            <a:off x="796925" y="5733765"/>
            <a:ext cx="7543800" cy="707886"/>
          </a:xfrm>
          <a:prstGeom prst="rect">
            <a:avLst/>
          </a:prstGeom>
          <a:noFill/>
          <a:ln w="9525">
            <a:noFill/>
            <a:miter lim="800000"/>
            <a:headEnd/>
            <a:tailEnd/>
          </a:ln>
        </p:spPr>
        <p:txBody>
          <a:bodyPr wrap="square">
            <a:spAutoFit/>
          </a:bodyPr>
          <a:lstStyle/>
          <a:p>
            <a:pPr>
              <a:spcBef>
                <a:spcPct val="50000"/>
              </a:spcBef>
            </a:pPr>
            <a:r>
              <a:rPr lang="en-US" sz="2000" dirty="0">
                <a:latin typeface="Calibri" pitchFamily="34" charset="0"/>
              </a:rPr>
              <a:t>ASTRA uses configuration to identify and label instrument data, even if it comes via AUX channel.</a:t>
            </a:r>
          </a:p>
        </p:txBody>
      </p:sp>
      <p:sp>
        <p:nvSpPr>
          <p:cNvPr id="19463" name="Text Box 1039"/>
          <p:cNvSpPr txBox="1">
            <a:spLocks noChangeArrowheads="1"/>
          </p:cNvSpPr>
          <p:nvPr/>
        </p:nvSpPr>
        <p:spPr bwMode="auto">
          <a:xfrm>
            <a:off x="2458629" y="1300442"/>
            <a:ext cx="1197268" cy="400110"/>
          </a:xfrm>
          <a:prstGeom prst="rect">
            <a:avLst/>
          </a:prstGeom>
          <a:noFill/>
          <a:ln w="9525">
            <a:noFill/>
            <a:miter lim="800000"/>
            <a:headEnd/>
            <a:tailEnd/>
          </a:ln>
        </p:spPr>
        <p:txBody>
          <a:bodyPr wrap="square">
            <a:spAutoFit/>
          </a:bodyPr>
          <a:lstStyle/>
          <a:p>
            <a:pPr algn="l">
              <a:spcBef>
                <a:spcPct val="50000"/>
              </a:spcBef>
            </a:pPr>
            <a:r>
              <a:rPr lang="en-US" sz="2000" dirty="0">
                <a:latin typeface="Helvetica" pitchFamily="34" charset="0"/>
              </a:rPr>
              <a:t>LS 90</a:t>
            </a:r>
            <a:r>
              <a:rPr lang="en-US" sz="2000" dirty="0"/>
              <a:t>°</a:t>
            </a:r>
            <a:endParaRPr lang="en-US" sz="2000" dirty="0">
              <a:latin typeface="Helvetica" pitchFamily="34" charset="0"/>
            </a:endParaRPr>
          </a:p>
        </p:txBody>
      </p:sp>
      <p:sp>
        <p:nvSpPr>
          <p:cNvPr id="98320" name="Text Box 1040"/>
          <p:cNvSpPr txBox="1">
            <a:spLocks noChangeArrowheads="1"/>
          </p:cNvSpPr>
          <p:nvPr/>
        </p:nvSpPr>
        <p:spPr bwMode="auto">
          <a:xfrm>
            <a:off x="2458629" y="3780785"/>
            <a:ext cx="1092315" cy="400110"/>
          </a:xfrm>
          <a:prstGeom prst="rect">
            <a:avLst/>
          </a:prstGeom>
          <a:noFill/>
          <a:ln w="9525">
            <a:noFill/>
            <a:miter lim="800000"/>
            <a:headEnd/>
            <a:tailEnd/>
          </a:ln>
        </p:spPr>
        <p:txBody>
          <a:bodyPr wrap="square">
            <a:spAutoFit/>
          </a:bodyPr>
          <a:lstStyle/>
          <a:p>
            <a:pPr algn="l">
              <a:spcBef>
                <a:spcPct val="50000"/>
              </a:spcBef>
            </a:pPr>
            <a:r>
              <a:rPr lang="en-US" sz="2000" dirty="0" smtClean="0">
                <a:latin typeface="Helvetica" pitchFamily="34" charset="0"/>
              </a:rPr>
              <a:t>UV</a:t>
            </a:r>
            <a:endParaRPr lang="en-US" sz="2000" dirty="0">
              <a:latin typeface="Helvetic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3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883" name="Picture 3"/>
          <p:cNvPicPr>
            <a:picLocks noChangeAspect="1" noChangeArrowheads="1"/>
          </p:cNvPicPr>
          <p:nvPr/>
        </p:nvPicPr>
        <p:blipFill>
          <a:blip r:embed="rId4" cstate="print"/>
          <a:srcRect/>
          <a:stretch>
            <a:fillRect/>
          </a:stretch>
        </p:blipFill>
        <p:spPr bwMode="auto">
          <a:xfrm>
            <a:off x="1741207" y="1160011"/>
            <a:ext cx="5655235" cy="2377266"/>
          </a:xfrm>
          <a:prstGeom prst="rect">
            <a:avLst/>
          </a:prstGeom>
          <a:noFill/>
          <a:ln w="9525">
            <a:noFill/>
            <a:miter lim="800000"/>
            <a:headEnd/>
            <a:tailEnd/>
          </a:ln>
          <a:effectLst/>
        </p:spPr>
      </p:pic>
      <p:sp>
        <p:nvSpPr>
          <p:cNvPr id="20482" name="Rectangle 2"/>
          <p:cNvSpPr>
            <a:spLocks noGrp="1" noChangeArrowheads="1"/>
          </p:cNvSpPr>
          <p:nvPr>
            <p:ph type="title"/>
          </p:nvPr>
        </p:nvSpPr>
        <p:spPr>
          <a:noFill/>
        </p:spPr>
        <p:txBody>
          <a:bodyPr/>
          <a:lstStyle/>
          <a:p>
            <a:r>
              <a:rPr dirty="0" smtClean="0"/>
              <a:t>Data Analysis - Baselines</a:t>
            </a:r>
          </a:p>
        </p:txBody>
      </p:sp>
      <p:sp>
        <p:nvSpPr>
          <p:cNvPr id="15363" name="Rectangle 3"/>
          <p:cNvSpPr>
            <a:spLocks noChangeArrowheads="1"/>
          </p:cNvSpPr>
          <p:nvPr/>
        </p:nvSpPr>
        <p:spPr bwMode="auto">
          <a:xfrm>
            <a:off x="1682835" y="816428"/>
            <a:ext cx="5771980" cy="366713"/>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1800" dirty="0">
                <a:latin typeface="Calibri" pitchFamily="34" charset="0"/>
              </a:rPr>
              <a:t>Set baseline for both LS and concentration detectors</a:t>
            </a:r>
          </a:p>
        </p:txBody>
      </p:sp>
      <p:sp>
        <p:nvSpPr>
          <p:cNvPr id="15366" name="Rectangle 6"/>
          <p:cNvSpPr>
            <a:spLocks noChangeArrowheads="1"/>
          </p:cNvSpPr>
          <p:nvPr/>
        </p:nvSpPr>
        <p:spPr bwMode="auto">
          <a:xfrm>
            <a:off x="301625" y="5965373"/>
            <a:ext cx="8534400" cy="336550"/>
          </a:xfrm>
          <a:prstGeom prst="rect">
            <a:avLst/>
          </a:prstGeom>
          <a:noFill/>
          <a:ln w="9525">
            <a:noFill/>
            <a:miter lim="800000"/>
            <a:headEnd/>
            <a:tailEnd/>
          </a:ln>
        </p:spPr>
        <p:txBody>
          <a:bodyPr lIns="92075" tIns="46038" rIns="92075" bIns="46038">
            <a:spAutoFit/>
          </a:bodyPr>
          <a:lstStyle/>
          <a:p>
            <a:pPr>
              <a:spcBef>
                <a:spcPct val="50000"/>
              </a:spcBef>
            </a:pPr>
            <a:r>
              <a:rPr lang="en-US" sz="1600" dirty="0">
                <a:latin typeface="Calibri" pitchFamily="34" charset="0"/>
              </a:rPr>
              <a:t>When setting the baseline, the baseline region should be expanded to look for possible drift. </a:t>
            </a:r>
          </a:p>
        </p:txBody>
      </p:sp>
      <p:pic>
        <p:nvPicPr>
          <p:cNvPr id="122882" name="Picture 2"/>
          <p:cNvPicPr>
            <a:picLocks noChangeAspect="1" noChangeArrowheads="1"/>
          </p:cNvPicPr>
          <p:nvPr/>
        </p:nvPicPr>
        <p:blipFill>
          <a:blip r:embed="rId5" cstate="print"/>
          <a:srcRect/>
          <a:stretch>
            <a:fillRect/>
          </a:stretch>
        </p:blipFill>
        <p:spPr bwMode="auto">
          <a:xfrm>
            <a:off x="1741207" y="3579352"/>
            <a:ext cx="5655235" cy="237726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500" fill="hold"/>
                                        <p:tgtEl>
                                          <p:spTgt spid="15363"/>
                                        </p:tgtEl>
                                        <p:attrNameLst>
                                          <p:attrName>ppt_x</p:attrName>
                                        </p:attrNameLst>
                                      </p:cBhvr>
                                      <p:tavLst>
                                        <p:tav tm="0">
                                          <p:val>
                                            <p:strVal val="0-#ppt_w/2"/>
                                          </p:val>
                                        </p:tav>
                                        <p:tav tm="100000">
                                          <p:val>
                                            <p:strVal val="#ppt_x"/>
                                          </p:val>
                                        </p:tav>
                                      </p:tavLst>
                                    </p:anim>
                                    <p:anim calcmode="lin" valueType="num">
                                      <p:cBhvr additive="base">
                                        <p:cTn id="8" dur="500" fill="hold"/>
                                        <p:tgtEl>
                                          <p:spTgt spid="15363"/>
                                        </p:tgtEl>
                                        <p:attrNameLst>
                                          <p:attrName>ppt_y</p:attrName>
                                        </p:attrNameLst>
                                      </p:cBhvr>
                                      <p:tavLst>
                                        <p:tav tm="0">
                                          <p:val>
                                            <p:strVal val="#ppt_y"/>
                                          </p:val>
                                        </p:tav>
                                        <p:tav tm="100000">
                                          <p:val>
                                            <p:strVal val="#ppt_y"/>
                                          </p:val>
                                        </p:tav>
                                      </p:tavLst>
                                    </p:anim>
                                  </p:childTnLst>
                                  <p:subTnLst>
                                    <p:audio>
                                      <p:cMediaNode mute="1">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883"/>
                                        </p:tgtEl>
                                        <p:attrNameLst>
                                          <p:attrName>style.visibility</p:attrName>
                                        </p:attrNameLst>
                                      </p:cBhvr>
                                      <p:to>
                                        <p:strVal val="visible"/>
                                      </p:to>
                                    </p:set>
                                    <p:anim calcmode="lin" valueType="num">
                                      <p:cBhvr additive="base">
                                        <p:cTn id="13" dur="500" fill="hold"/>
                                        <p:tgtEl>
                                          <p:spTgt spid="122883"/>
                                        </p:tgtEl>
                                        <p:attrNameLst>
                                          <p:attrName>ppt_x</p:attrName>
                                        </p:attrNameLst>
                                      </p:cBhvr>
                                      <p:tavLst>
                                        <p:tav tm="0">
                                          <p:val>
                                            <p:strVal val="#ppt_x"/>
                                          </p:val>
                                        </p:tav>
                                        <p:tav tm="100000">
                                          <p:val>
                                            <p:strVal val="#ppt_x"/>
                                          </p:val>
                                        </p:tav>
                                      </p:tavLst>
                                    </p:anim>
                                    <p:anim calcmode="lin" valueType="num">
                                      <p:cBhvr additive="base">
                                        <p:cTn id="14" dur="500" fill="hold"/>
                                        <p:tgtEl>
                                          <p:spTgt spid="12288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2882"/>
                                        </p:tgtEl>
                                        <p:attrNameLst>
                                          <p:attrName>style.visibility</p:attrName>
                                        </p:attrNameLst>
                                      </p:cBhvr>
                                      <p:to>
                                        <p:strVal val="visible"/>
                                      </p:to>
                                    </p:set>
                                    <p:anim calcmode="lin" valueType="num">
                                      <p:cBhvr additive="base">
                                        <p:cTn id="19" dur="500" fill="hold"/>
                                        <p:tgtEl>
                                          <p:spTgt spid="122882"/>
                                        </p:tgtEl>
                                        <p:attrNameLst>
                                          <p:attrName>ppt_x</p:attrName>
                                        </p:attrNameLst>
                                      </p:cBhvr>
                                      <p:tavLst>
                                        <p:tav tm="0">
                                          <p:val>
                                            <p:strVal val="#ppt_x"/>
                                          </p:val>
                                        </p:tav>
                                        <p:tav tm="100000">
                                          <p:val>
                                            <p:strVal val="#ppt_x"/>
                                          </p:val>
                                        </p:tav>
                                      </p:tavLst>
                                    </p:anim>
                                    <p:anim calcmode="lin" valueType="num">
                                      <p:cBhvr additive="base">
                                        <p:cTn id="20" dur="500" fill="hold"/>
                                        <p:tgtEl>
                                          <p:spTgt spid="12288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6"/>
                                        </p:tgtEl>
                                        <p:attrNameLst>
                                          <p:attrName>style.visibility</p:attrName>
                                        </p:attrNameLst>
                                      </p:cBhvr>
                                      <p:to>
                                        <p:strVal val="visible"/>
                                      </p:to>
                                    </p:set>
                                    <p:anim calcmode="lin" valueType="num">
                                      <p:cBhvr additive="base">
                                        <p:cTn id="25" dur="500" fill="hold"/>
                                        <p:tgtEl>
                                          <p:spTgt spid="15366"/>
                                        </p:tgtEl>
                                        <p:attrNameLst>
                                          <p:attrName>ppt_x</p:attrName>
                                        </p:attrNameLst>
                                      </p:cBhvr>
                                      <p:tavLst>
                                        <p:tav tm="0">
                                          <p:val>
                                            <p:strVal val="#ppt_x"/>
                                          </p:val>
                                        </p:tav>
                                        <p:tav tm="100000">
                                          <p:val>
                                            <p:strVal val="#ppt_x"/>
                                          </p:val>
                                        </p:tav>
                                      </p:tavLst>
                                    </p:anim>
                                    <p:anim calcmode="lin" valueType="num">
                                      <p:cBhvr additive="base">
                                        <p:cTn id="26" dur="500" fill="hold"/>
                                        <p:tgtEl>
                                          <p:spTgt spid="153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utoUpdateAnimBg="0"/>
      <p:bldP spid="1536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p:spPr>
        <p:txBody>
          <a:bodyPr/>
          <a:lstStyle/>
          <a:p>
            <a:r>
              <a:rPr dirty="0" smtClean="0"/>
              <a:t>Data Analysis – Select Peaks</a:t>
            </a:r>
          </a:p>
        </p:txBody>
      </p:sp>
      <p:sp>
        <p:nvSpPr>
          <p:cNvPr id="16389" name="Rectangle 5"/>
          <p:cNvSpPr>
            <a:spLocks noChangeArrowheads="1"/>
          </p:cNvSpPr>
          <p:nvPr/>
        </p:nvSpPr>
        <p:spPr bwMode="auto">
          <a:xfrm>
            <a:off x="529213" y="4790588"/>
            <a:ext cx="8085574" cy="1401026"/>
          </a:xfrm>
          <a:prstGeom prst="rect">
            <a:avLst/>
          </a:prstGeom>
          <a:noFill/>
          <a:ln w="9525">
            <a:noFill/>
            <a:miter lim="800000"/>
            <a:headEnd/>
            <a:tailEnd/>
          </a:ln>
        </p:spPr>
        <p:txBody>
          <a:bodyPr wrap="square" lIns="92075" tIns="46038" rIns="92075" bIns="46038">
            <a:spAutoFit/>
          </a:bodyPr>
          <a:lstStyle/>
          <a:p>
            <a:pPr marL="231775" indent="-231775" algn="just">
              <a:spcBef>
                <a:spcPts val="600"/>
              </a:spcBef>
              <a:buFont typeface="Arial" pitchFamily="34" charset="0"/>
              <a:buChar char="•"/>
            </a:pPr>
            <a:r>
              <a:rPr lang="en-US" sz="2000" dirty="0">
                <a:latin typeface="Calibri" pitchFamily="34" charset="0"/>
              </a:rPr>
              <a:t>For a </a:t>
            </a:r>
            <a:r>
              <a:rPr lang="en-US" sz="2000" b="1" i="1" dirty="0">
                <a:solidFill>
                  <a:srgbClr val="0000FF"/>
                </a:solidFill>
                <a:latin typeface="Calibri" pitchFamily="34" charset="0"/>
              </a:rPr>
              <a:t>monodisperse</a:t>
            </a:r>
            <a:r>
              <a:rPr lang="en-US" sz="2000" dirty="0">
                <a:latin typeface="Calibri" pitchFamily="34" charset="0"/>
              </a:rPr>
              <a:t> polymer, molar mass is generally not sensitive to the peak region selected. </a:t>
            </a:r>
            <a:endParaRPr lang="en-US" sz="2000" dirty="0" smtClean="0">
              <a:latin typeface="Calibri" pitchFamily="34" charset="0"/>
            </a:endParaRPr>
          </a:p>
          <a:p>
            <a:pPr marL="231775" indent="-231775" algn="just">
              <a:spcBef>
                <a:spcPts val="600"/>
              </a:spcBef>
              <a:buFont typeface="Arial" pitchFamily="34" charset="0"/>
              <a:buChar char="•"/>
            </a:pPr>
            <a:r>
              <a:rPr lang="en-US" sz="2000" dirty="0" smtClean="0">
                <a:latin typeface="Calibri" pitchFamily="34" charset="0"/>
              </a:rPr>
              <a:t>For a </a:t>
            </a:r>
            <a:r>
              <a:rPr lang="en-US" sz="2000" b="1" i="1" dirty="0" smtClean="0">
                <a:solidFill>
                  <a:srgbClr val="0000FF"/>
                </a:solidFill>
                <a:latin typeface="Calibri" pitchFamily="34" charset="0"/>
              </a:rPr>
              <a:t>polydisperse</a:t>
            </a:r>
            <a:r>
              <a:rPr lang="en-US" sz="2000" dirty="0" smtClean="0">
                <a:latin typeface="Calibri" pitchFamily="34" charset="0"/>
              </a:rPr>
              <a:t> polymer, molar mass and polydispersity are rather sensitive to the peak regions selected. </a:t>
            </a:r>
          </a:p>
        </p:txBody>
      </p:sp>
      <p:grpSp>
        <p:nvGrpSpPr>
          <p:cNvPr id="12" name="Group 11"/>
          <p:cNvGrpSpPr/>
          <p:nvPr/>
        </p:nvGrpSpPr>
        <p:grpSpPr>
          <a:xfrm>
            <a:off x="925512" y="1117146"/>
            <a:ext cx="7286625" cy="3600450"/>
            <a:chOff x="925512" y="1117146"/>
            <a:chExt cx="7286625" cy="3600450"/>
          </a:xfrm>
        </p:grpSpPr>
        <p:pic>
          <p:nvPicPr>
            <p:cNvPr id="123906" name="Picture 2"/>
            <p:cNvPicPr>
              <a:picLocks noChangeAspect="1" noChangeArrowheads="1"/>
            </p:cNvPicPr>
            <p:nvPr/>
          </p:nvPicPr>
          <p:blipFill>
            <a:blip r:embed="rId3" cstate="print"/>
            <a:srcRect/>
            <a:stretch>
              <a:fillRect/>
            </a:stretch>
          </p:blipFill>
          <p:spPr bwMode="auto">
            <a:xfrm>
              <a:off x="925512" y="1117146"/>
              <a:ext cx="7286625" cy="3600450"/>
            </a:xfrm>
            <a:prstGeom prst="rect">
              <a:avLst/>
            </a:prstGeom>
            <a:noFill/>
            <a:ln w="9525">
              <a:noFill/>
              <a:miter lim="800000"/>
              <a:headEnd/>
              <a:tailEnd/>
            </a:ln>
            <a:effectLst/>
          </p:spPr>
        </p:pic>
        <p:grpSp>
          <p:nvGrpSpPr>
            <p:cNvPr id="11" name="Group 10"/>
            <p:cNvGrpSpPr/>
            <p:nvPr/>
          </p:nvGrpSpPr>
          <p:grpSpPr>
            <a:xfrm>
              <a:off x="3324225" y="3105150"/>
              <a:ext cx="1491220" cy="885825"/>
              <a:chOff x="3324225" y="3105150"/>
              <a:chExt cx="1491220" cy="885825"/>
            </a:xfrm>
          </p:grpSpPr>
          <p:sp>
            <p:nvSpPr>
              <p:cNvPr id="5" name="TextBox 4"/>
              <p:cNvSpPr txBox="1"/>
              <p:nvPr/>
            </p:nvSpPr>
            <p:spPr>
              <a:xfrm>
                <a:off x="4404755" y="3105150"/>
                <a:ext cx="410690" cy="400110"/>
              </a:xfrm>
              <a:prstGeom prst="rect">
                <a:avLst/>
              </a:prstGeom>
              <a:noFill/>
            </p:spPr>
            <p:txBody>
              <a:bodyPr wrap="none" rtlCol="0">
                <a:spAutoFit/>
              </a:bodyPr>
              <a:lstStyle/>
              <a:p>
                <a:r>
                  <a:rPr lang="en-US" sz="2000" dirty="0" smtClean="0">
                    <a:solidFill>
                      <a:srgbClr val="FF0000"/>
                    </a:solidFill>
                    <a:latin typeface="Calibri" pitchFamily="34" charset="0"/>
                  </a:rPr>
                  <a:t>LS</a:t>
                </a:r>
              </a:p>
            </p:txBody>
          </p:sp>
          <p:sp>
            <p:nvSpPr>
              <p:cNvPr id="6" name="TextBox 5"/>
              <p:cNvSpPr txBox="1"/>
              <p:nvPr/>
            </p:nvSpPr>
            <p:spPr>
              <a:xfrm>
                <a:off x="3324225" y="3267075"/>
                <a:ext cx="800284" cy="400110"/>
              </a:xfrm>
              <a:prstGeom prst="rect">
                <a:avLst/>
              </a:prstGeom>
              <a:solidFill>
                <a:schemeClr val="bg1"/>
              </a:solidFill>
            </p:spPr>
            <p:txBody>
              <a:bodyPr wrap="none" rtlCol="0">
                <a:spAutoFit/>
              </a:bodyPr>
              <a:lstStyle/>
              <a:p>
                <a:r>
                  <a:rPr lang="en-US" sz="2000" dirty="0" smtClean="0">
                    <a:solidFill>
                      <a:srgbClr val="00FF00"/>
                    </a:solidFill>
                    <a:latin typeface="Calibri" pitchFamily="34" charset="0"/>
                  </a:rPr>
                  <a:t>UV,</a:t>
                </a:r>
                <a:r>
                  <a:rPr lang="en-US" sz="2000" dirty="0" smtClean="0">
                    <a:latin typeface="Calibri" pitchFamily="34" charset="0"/>
                  </a:rPr>
                  <a:t> </a:t>
                </a:r>
                <a:r>
                  <a:rPr lang="en-US" sz="2000" dirty="0" smtClean="0">
                    <a:solidFill>
                      <a:srgbClr val="0000FF"/>
                    </a:solidFill>
                    <a:latin typeface="Calibri" pitchFamily="34" charset="0"/>
                  </a:rPr>
                  <a:t>RI</a:t>
                </a:r>
              </a:p>
            </p:txBody>
          </p:sp>
          <p:cxnSp>
            <p:nvCxnSpPr>
              <p:cNvPr id="8" name="Straight Arrow Connector 7"/>
              <p:cNvCxnSpPr>
                <a:stCxn id="6" idx="2"/>
              </p:cNvCxnSpPr>
              <p:nvPr/>
            </p:nvCxnSpPr>
            <p:spPr bwMode="auto">
              <a:xfrm rot="16200000" flipH="1">
                <a:off x="3648151" y="3743401"/>
                <a:ext cx="323790" cy="171358"/>
              </a:xfrm>
              <a:prstGeom prst="straightConnector1">
                <a:avLst/>
              </a:prstGeom>
              <a:noFill/>
              <a:ln w="19050" cap="flat" cmpd="sng" algn="ctr">
                <a:solidFill>
                  <a:srgbClr val="0000FF"/>
                </a:solidFill>
                <a:prstDash val="solid"/>
                <a:round/>
                <a:headEnd type="none" w="med" len="med"/>
                <a:tailEnd type="arrow"/>
              </a:ln>
              <a:effectLst/>
            </p:spPr>
          </p:cxnSp>
          <p:cxnSp>
            <p:nvCxnSpPr>
              <p:cNvPr id="10" name="Straight Arrow Connector 9"/>
              <p:cNvCxnSpPr/>
              <p:nvPr/>
            </p:nvCxnSpPr>
            <p:spPr bwMode="auto">
              <a:xfrm rot="10800000" flipV="1">
                <a:off x="4229101" y="3428999"/>
                <a:ext cx="352425" cy="333375"/>
              </a:xfrm>
              <a:prstGeom prst="straightConnector1">
                <a:avLst/>
              </a:prstGeom>
              <a:noFill/>
              <a:ln w="19050" cap="flat" cmpd="sng" algn="ctr">
                <a:solidFill>
                  <a:srgbClr val="FF0000"/>
                </a:solidFill>
                <a:prstDash val="solid"/>
                <a:round/>
                <a:headEnd type="none" w="med" len="med"/>
                <a:tailEnd type="arrow"/>
              </a:ln>
              <a:effectLst/>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6389"/>
                                        </p:tgtEl>
                                        <p:attrNameLst>
                                          <p:attrName>style.visibility</p:attrName>
                                        </p:attrNameLst>
                                      </p:cBhvr>
                                      <p:to>
                                        <p:strVal val="visible"/>
                                      </p:to>
                                    </p:set>
                                    <p:anim calcmode="lin" valueType="num">
                                      <p:cBhvr additive="base">
                                        <p:cTn id="11" dur="500" fill="hold"/>
                                        <p:tgtEl>
                                          <p:spTgt spid="16389"/>
                                        </p:tgtEl>
                                        <p:attrNameLst>
                                          <p:attrName>ppt_x</p:attrName>
                                        </p:attrNameLst>
                                      </p:cBhvr>
                                      <p:tavLst>
                                        <p:tav tm="0">
                                          <p:val>
                                            <p:strVal val="#ppt_x"/>
                                          </p:val>
                                        </p:tav>
                                        <p:tav tm="100000">
                                          <p:val>
                                            <p:strVal val="#ppt_x"/>
                                          </p:val>
                                        </p:tav>
                                      </p:tavLst>
                                    </p:anim>
                                    <p:anim calcmode="lin" valueType="num">
                                      <p:cBhvr additive="base">
                                        <p:cTn id="12"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17525" y="1074301"/>
            <a:ext cx="8229600" cy="3376246"/>
          </a:xfrm>
        </p:spPr>
        <p:txBody>
          <a:bodyPr/>
          <a:lstStyle/>
          <a:p>
            <a:r>
              <a:rPr lang="en-US" dirty="0" smtClean="0"/>
              <a:t>Required to relate the various detector signals to the 90° detector signal and the instrument calibration constant</a:t>
            </a:r>
          </a:p>
          <a:p>
            <a:r>
              <a:rPr lang="en-US" dirty="0" smtClean="0"/>
              <a:t>Corrects for varying photodiode sensitivities &amp; geometrical effect</a:t>
            </a:r>
          </a:p>
          <a:p>
            <a:r>
              <a:rPr lang="en-US" dirty="0" smtClean="0"/>
              <a:t>The Normalization standard must be:</a:t>
            </a:r>
          </a:p>
          <a:p>
            <a:pPr lvl="1"/>
            <a:r>
              <a:rPr lang="en-US" i="1" dirty="0" smtClean="0">
                <a:solidFill>
                  <a:srgbClr val="0000FF"/>
                </a:solidFill>
              </a:rPr>
              <a:t>An isotropic scatterer</a:t>
            </a:r>
          </a:p>
          <a:p>
            <a:pPr lvl="1"/>
            <a:r>
              <a:rPr lang="en-US" i="1" dirty="0" smtClean="0">
                <a:solidFill>
                  <a:srgbClr val="0000FF"/>
                </a:solidFill>
              </a:rPr>
              <a:t>Soluble in the same mobile phase </a:t>
            </a:r>
          </a:p>
          <a:p>
            <a:pPr lvl="1"/>
            <a:r>
              <a:rPr lang="en-US" i="1" dirty="0" smtClean="0">
                <a:solidFill>
                  <a:srgbClr val="0000FF"/>
                </a:solidFill>
              </a:rPr>
              <a:t>Analyzed in the same optical cell as the samples</a:t>
            </a:r>
          </a:p>
          <a:p>
            <a:endParaRPr lang="en-US" dirty="0" smtClean="0"/>
          </a:p>
          <a:p>
            <a:endParaRPr lang="en-US" dirty="0"/>
          </a:p>
        </p:txBody>
      </p:sp>
      <p:sp>
        <p:nvSpPr>
          <p:cNvPr id="23559" name="Rectangle 9"/>
          <p:cNvSpPr>
            <a:spLocks noGrp="1" noChangeArrowheads="1"/>
          </p:cNvSpPr>
          <p:nvPr>
            <p:ph type="title"/>
          </p:nvPr>
        </p:nvSpPr>
        <p:spPr/>
        <p:txBody>
          <a:bodyPr/>
          <a:lstStyle/>
          <a:p>
            <a:r>
              <a:rPr dirty="0" smtClean="0"/>
              <a:t>Data Analysis – Normalization</a:t>
            </a:r>
          </a:p>
        </p:txBody>
      </p:sp>
      <p:sp>
        <p:nvSpPr>
          <p:cNvPr id="57347" name="Rectangle 3"/>
          <p:cNvSpPr>
            <a:spLocks noChangeArrowheads="1"/>
          </p:cNvSpPr>
          <p:nvPr/>
        </p:nvSpPr>
        <p:spPr bwMode="auto">
          <a:xfrm>
            <a:off x="1568344" y="3581400"/>
            <a:ext cx="8024813" cy="396875"/>
          </a:xfrm>
          <a:prstGeom prst="rect">
            <a:avLst/>
          </a:prstGeom>
          <a:noFill/>
          <a:ln w="9525">
            <a:noFill/>
            <a:miter lim="800000"/>
            <a:headEnd/>
            <a:tailEnd/>
          </a:ln>
        </p:spPr>
        <p:txBody>
          <a:bodyPr lIns="92075" tIns="46038" rIns="92075" bIns="46038">
            <a:spAutoFit/>
          </a:bodyPr>
          <a:lstStyle/>
          <a:p>
            <a:endParaRPr lang="en-US" sz="2000" dirty="0">
              <a:solidFill>
                <a:schemeClr val="bg1"/>
              </a:solidFill>
              <a:latin typeface="Helvetica" pitchFamily="34" charset="0"/>
            </a:endParaRPr>
          </a:p>
        </p:txBody>
      </p:sp>
      <p:sp>
        <p:nvSpPr>
          <p:cNvPr id="57349" name="Text Box 5"/>
          <p:cNvSpPr txBox="1">
            <a:spLocks noChangeArrowheads="1"/>
          </p:cNvSpPr>
          <p:nvPr/>
        </p:nvSpPr>
        <p:spPr bwMode="auto">
          <a:xfrm>
            <a:off x="1072284" y="4433991"/>
            <a:ext cx="6993081" cy="1692771"/>
          </a:xfrm>
          <a:prstGeom prst="rect">
            <a:avLst/>
          </a:prstGeom>
          <a:solidFill>
            <a:schemeClr val="accent2">
              <a:lumMod val="20000"/>
              <a:lumOff val="80000"/>
            </a:schemeClr>
          </a:solidFill>
          <a:ln w="12700">
            <a:noFill/>
            <a:miter lim="800000"/>
            <a:headEnd type="none" w="sm" len="sm"/>
            <a:tailEnd type="none" w="sm" len="sm"/>
          </a:ln>
          <a:effectLst>
            <a:outerShdw blurRad="50800" dist="38100" dir="18900000" algn="bl" rotWithShape="0">
              <a:prstClr val="black">
                <a:alpha val="40000"/>
              </a:prstClr>
            </a:outerShdw>
          </a:effectLst>
          <a:scene3d>
            <a:camera prst="orthographicFront"/>
            <a:lightRig rig="threePt" dir="t"/>
          </a:scene3d>
          <a:sp3d>
            <a:bevelT/>
          </a:sp3d>
        </p:spPr>
        <p:txBody>
          <a:bodyPr wrap="square">
            <a:spAutoFit/>
          </a:bodyPr>
          <a:lstStyle/>
          <a:p>
            <a:pPr algn="ctr"/>
            <a:r>
              <a:rPr lang="en-US" sz="2400" b="1" u="sng" dirty="0">
                <a:latin typeface="Calibri" pitchFamily="34" charset="0"/>
              </a:rPr>
              <a:t>Examples</a:t>
            </a:r>
          </a:p>
          <a:p>
            <a:endParaRPr lang="en-US" sz="2000" u="sng" dirty="0">
              <a:latin typeface="Calibri" pitchFamily="34" charset="0"/>
            </a:endParaRPr>
          </a:p>
          <a:p>
            <a:pPr algn="l"/>
            <a:r>
              <a:rPr lang="en-US" sz="2000" b="1" i="1" dirty="0">
                <a:latin typeface="Calibri" pitchFamily="34" charset="0"/>
              </a:rPr>
              <a:t>  </a:t>
            </a:r>
            <a:r>
              <a:rPr lang="en-US" sz="2000" b="1" i="1" dirty="0" smtClean="0">
                <a:latin typeface="Calibri" pitchFamily="34" charset="0"/>
              </a:rPr>
              <a:t>Aqueous</a:t>
            </a:r>
            <a:r>
              <a:rPr lang="en-US" sz="2000" b="1" i="1" dirty="0">
                <a:latin typeface="Calibri" pitchFamily="34" charset="0"/>
              </a:rPr>
              <a:t>:     </a:t>
            </a:r>
            <a:r>
              <a:rPr lang="en-US" sz="2000" b="1" i="1" dirty="0" smtClean="0">
                <a:latin typeface="Calibri" pitchFamily="34" charset="0"/>
              </a:rPr>
              <a:t> </a:t>
            </a:r>
            <a:r>
              <a:rPr lang="en-US" sz="2000" dirty="0" smtClean="0">
                <a:latin typeface="Calibri" pitchFamily="34" charset="0"/>
              </a:rPr>
              <a:t>10,000 </a:t>
            </a:r>
            <a:r>
              <a:rPr lang="en-US" sz="2000" dirty="0">
                <a:latin typeface="Calibri" pitchFamily="34" charset="0"/>
              </a:rPr>
              <a:t>- </a:t>
            </a:r>
            <a:r>
              <a:rPr lang="en-US" sz="2000" dirty="0" smtClean="0">
                <a:latin typeface="Calibri" pitchFamily="34" charset="0"/>
              </a:rPr>
              <a:t>40,000 </a:t>
            </a:r>
            <a:r>
              <a:rPr lang="en-US" sz="2000" dirty="0">
                <a:latin typeface="Calibri" pitchFamily="34" charset="0"/>
              </a:rPr>
              <a:t>g/mol </a:t>
            </a:r>
            <a:r>
              <a:rPr lang="en-US" sz="2000" dirty="0" smtClean="0">
                <a:latin typeface="Calibri" pitchFamily="34" charset="0"/>
              </a:rPr>
              <a:t>dextran, pullulan</a:t>
            </a:r>
            <a:r>
              <a:rPr lang="en-US" sz="2000" dirty="0">
                <a:latin typeface="Calibri" pitchFamily="34" charset="0"/>
              </a:rPr>
              <a:t>, </a:t>
            </a:r>
            <a:endParaRPr lang="en-US" sz="2000" dirty="0" smtClean="0">
              <a:latin typeface="Calibri" pitchFamily="34" charset="0"/>
            </a:endParaRPr>
          </a:p>
          <a:p>
            <a:pPr marL="1433513" indent="-1433513" algn="l"/>
            <a:r>
              <a:rPr lang="en-US" sz="2000" dirty="0" smtClean="0">
                <a:latin typeface="Calibri" pitchFamily="34" charset="0"/>
              </a:rPr>
              <a:t>	or </a:t>
            </a:r>
            <a:r>
              <a:rPr lang="en-US" sz="2000" dirty="0">
                <a:latin typeface="Calibri" pitchFamily="34" charset="0"/>
              </a:rPr>
              <a:t>BSA </a:t>
            </a:r>
            <a:r>
              <a:rPr lang="en-US" sz="2000" dirty="0" smtClean="0">
                <a:latin typeface="Calibri" pitchFamily="34" charset="0"/>
              </a:rPr>
              <a:t>(0.02 </a:t>
            </a:r>
            <a:r>
              <a:rPr lang="el-GR" sz="2000" dirty="0" smtClean="0">
                <a:latin typeface="Calibri" pitchFamily="34" charset="0"/>
              </a:rPr>
              <a:t>μ</a:t>
            </a:r>
            <a:r>
              <a:rPr lang="en-US" sz="2000" dirty="0" smtClean="0">
                <a:latin typeface="Calibri" pitchFamily="34" charset="0"/>
              </a:rPr>
              <a:t>m filtered to exclude large aggregate)</a:t>
            </a:r>
            <a:endParaRPr lang="en-US" sz="2000" dirty="0">
              <a:latin typeface="Calibri" pitchFamily="34" charset="0"/>
            </a:endParaRPr>
          </a:p>
          <a:p>
            <a:pPr algn="l"/>
            <a:r>
              <a:rPr lang="en-US" sz="2000" dirty="0" smtClean="0">
                <a:latin typeface="Calibri" pitchFamily="34" charset="0"/>
              </a:rPr>
              <a:t>  </a:t>
            </a:r>
            <a:r>
              <a:rPr lang="en-US" sz="2000" b="1" i="1" dirty="0" smtClean="0">
                <a:latin typeface="Calibri" pitchFamily="34" charset="0"/>
              </a:rPr>
              <a:t>Organic</a:t>
            </a:r>
            <a:r>
              <a:rPr lang="en-US" sz="2000" b="1" i="1" dirty="0">
                <a:latin typeface="Calibri" pitchFamily="34" charset="0"/>
              </a:rPr>
              <a:t>:       </a:t>
            </a:r>
            <a:r>
              <a:rPr lang="en-US" sz="2000" dirty="0" smtClean="0">
                <a:latin typeface="Calibri" pitchFamily="34" charset="0"/>
              </a:rPr>
              <a:t>10,000 </a:t>
            </a:r>
            <a:r>
              <a:rPr lang="en-US" sz="2000" dirty="0">
                <a:latin typeface="Calibri" pitchFamily="34" charset="0"/>
              </a:rPr>
              <a:t>- </a:t>
            </a:r>
            <a:r>
              <a:rPr lang="en-US" sz="2000" dirty="0" smtClean="0">
                <a:latin typeface="Calibri" pitchFamily="34" charset="0"/>
              </a:rPr>
              <a:t>40,000 </a:t>
            </a:r>
            <a:r>
              <a:rPr lang="en-US" sz="2000" dirty="0">
                <a:latin typeface="Calibri" pitchFamily="34" charset="0"/>
              </a:rPr>
              <a:t>g/mol polystyrene or PMMA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dissolve">
                                      <p:cBhvr>
                                        <p:cTn id="17" dur="500"/>
                                        <p:tgtEl>
                                          <p:spTgt spid="8">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dissolve">
                                      <p:cBhvr>
                                        <p:cTn id="20" dur="500"/>
                                        <p:tgtEl>
                                          <p:spTgt spid="8">
                                            <p:txEl>
                                              <p:pRg st="3" end="3"/>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dissolve">
                                      <p:cBhvr>
                                        <p:cTn id="23" dur="500"/>
                                        <p:tgtEl>
                                          <p:spTgt spid="8">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8">
                                            <p:txEl>
                                              <p:pRg st="5" end="5"/>
                                            </p:txEl>
                                          </p:spTgt>
                                        </p:tgtEl>
                                        <p:attrNameLst>
                                          <p:attrName>style.visibility</p:attrName>
                                        </p:attrNameLst>
                                      </p:cBhvr>
                                      <p:to>
                                        <p:strVal val="visible"/>
                                      </p:to>
                                    </p:set>
                                    <p:animEffect transition="in" filter="dissolve">
                                      <p:cBhvr>
                                        <p:cTn id="26" dur="500"/>
                                        <p:tgtEl>
                                          <p:spTgt spid="8">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57349"/>
                                        </p:tgtEl>
                                        <p:attrNameLst>
                                          <p:attrName>style.visibility</p:attrName>
                                        </p:attrNameLst>
                                      </p:cBhvr>
                                      <p:to>
                                        <p:strVal val="visible"/>
                                      </p:to>
                                    </p:set>
                                    <p:animEffect transition="in" filter="dissolve">
                                      <p:cBhvr>
                                        <p:cTn id="31" dur="500"/>
                                        <p:tgtEl>
                                          <p:spTgt spid="57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2" name="Text Box 4"/>
          <p:cNvSpPr txBox="1">
            <a:spLocks noChangeArrowheads="1"/>
          </p:cNvSpPr>
          <p:nvPr/>
        </p:nvSpPr>
        <p:spPr bwMode="auto">
          <a:xfrm>
            <a:off x="924448" y="997298"/>
            <a:ext cx="7295103" cy="937180"/>
          </a:xfrm>
          <a:prstGeom prst="rect">
            <a:avLst/>
          </a:prstGeom>
          <a:noFill/>
          <a:ln w="12700">
            <a:noFill/>
            <a:miter lim="800000"/>
            <a:headEnd type="none" w="sm" len="sm"/>
            <a:tailEnd type="none" w="sm" len="sm"/>
          </a:ln>
        </p:spPr>
        <p:txBody>
          <a:bodyPr wrap="square">
            <a:spAutoFit/>
          </a:bodyPr>
          <a:lstStyle/>
          <a:p>
            <a:r>
              <a:rPr lang="en-US" sz="2000" dirty="0" smtClean="0">
                <a:latin typeface="Calibri" pitchFamily="34" charset="0"/>
              </a:rPr>
              <a:t>Corrects for the </a:t>
            </a:r>
            <a:r>
              <a:rPr lang="en-US" sz="2000" dirty="0">
                <a:latin typeface="Calibri" pitchFamily="34" charset="0"/>
              </a:rPr>
              <a:t>delay volume </a:t>
            </a:r>
            <a:r>
              <a:rPr lang="en-US" sz="2000" dirty="0" smtClean="0">
                <a:latin typeface="Calibri" pitchFamily="34" charset="0"/>
              </a:rPr>
              <a:t>(the physical volume) </a:t>
            </a:r>
            <a:r>
              <a:rPr lang="en-US" sz="2000" dirty="0">
                <a:latin typeface="Calibri" pitchFamily="34" charset="0"/>
              </a:rPr>
              <a:t>between the LS </a:t>
            </a:r>
            <a:r>
              <a:rPr lang="en-US" sz="2000" dirty="0" smtClean="0">
                <a:latin typeface="Calibri" pitchFamily="34" charset="0"/>
              </a:rPr>
              <a:t>and concentration </a:t>
            </a:r>
            <a:r>
              <a:rPr lang="en-US" sz="2000" dirty="0">
                <a:latin typeface="Calibri" pitchFamily="34" charset="0"/>
              </a:rPr>
              <a:t>detectors. </a:t>
            </a:r>
          </a:p>
          <a:p>
            <a:pPr algn="just">
              <a:lnSpc>
                <a:spcPct val="70000"/>
              </a:lnSpc>
            </a:pPr>
            <a:endParaRPr lang="en-US" sz="2000" dirty="0">
              <a:latin typeface="Calibri" pitchFamily="34" charset="0"/>
            </a:endParaRPr>
          </a:p>
        </p:txBody>
      </p:sp>
      <p:sp>
        <p:nvSpPr>
          <p:cNvPr id="58373" name="Text Box 5"/>
          <p:cNvSpPr txBox="1">
            <a:spLocks noChangeArrowheads="1"/>
          </p:cNvSpPr>
          <p:nvPr/>
        </p:nvSpPr>
        <p:spPr bwMode="auto">
          <a:xfrm>
            <a:off x="1325677" y="5646967"/>
            <a:ext cx="6498995" cy="424732"/>
          </a:xfrm>
          <a:prstGeom prst="rect">
            <a:avLst/>
          </a:prstGeom>
          <a:noFill/>
          <a:ln w="12700">
            <a:noFill/>
            <a:miter lim="800000"/>
            <a:headEnd type="none" w="sm" len="sm"/>
            <a:tailEnd type="none" w="sm" len="sm"/>
          </a:ln>
        </p:spPr>
        <p:txBody>
          <a:bodyPr wrap="square">
            <a:spAutoFit/>
          </a:bodyPr>
          <a:lstStyle/>
          <a:p>
            <a:pPr>
              <a:lnSpc>
                <a:spcPct val="90000"/>
              </a:lnSpc>
            </a:pPr>
            <a:r>
              <a:rPr lang="en-US" sz="2400" b="1" i="1" dirty="0">
                <a:solidFill>
                  <a:srgbClr val="0000FF"/>
                </a:solidFill>
                <a:latin typeface="Calibri" pitchFamily="34" charset="0"/>
              </a:rPr>
              <a:t>Must use a monodisperse </a:t>
            </a:r>
            <a:r>
              <a:rPr lang="en-US" sz="2400" b="1" i="1" dirty="0" smtClean="0">
                <a:solidFill>
                  <a:srgbClr val="0000FF"/>
                </a:solidFill>
                <a:latin typeface="Calibri" pitchFamily="34" charset="0"/>
              </a:rPr>
              <a:t>sample for Alignment.</a:t>
            </a:r>
            <a:endParaRPr lang="en-US" sz="2400" b="1" i="1" dirty="0">
              <a:solidFill>
                <a:srgbClr val="0000FF"/>
              </a:solidFill>
              <a:latin typeface="Calibri" pitchFamily="34" charset="0"/>
            </a:endParaRPr>
          </a:p>
        </p:txBody>
      </p:sp>
      <p:sp>
        <p:nvSpPr>
          <p:cNvPr id="26629" name="Rectangle 12"/>
          <p:cNvSpPr>
            <a:spLocks noGrp="1" noChangeArrowheads="1"/>
          </p:cNvSpPr>
          <p:nvPr>
            <p:ph type="title"/>
          </p:nvPr>
        </p:nvSpPr>
        <p:spPr/>
        <p:txBody>
          <a:bodyPr/>
          <a:lstStyle/>
          <a:p>
            <a:r>
              <a:rPr dirty="0" smtClean="0"/>
              <a:t>Data Analysis: Alignment</a:t>
            </a:r>
          </a:p>
        </p:txBody>
      </p:sp>
      <p:grpSp>
        <p:nvGrpSpPr>
          <p:cNvPr id="17" name="Group 16"/>
          <p:cNvGrpSpPr/>
          <p:nvPr/>
        </p:nvGrpSpPr>
        <p:grpSpPr>
          <a:xfrm>
            <a:off x="909638" y="1905139"/>
            <a:ext cx="7324725" cy="3521075"/>
            <a:chOff x="909638" y="2001961"/>
            <a:chExt cx="7324725" cy="3521075"/>
          </a:xfrm>
        </p:grpSpPr>
        <p:pic>
          <p:nvPicPr>
            <p:cNvPr id="238598" name="Picture 6"/>
            <p:cNvPicPr>
              <a:picLocks noChangeAspect="1" noChangeArrowheads="1"/>
            </p:cNvPicPr>
            <p:nvPr/>
          </p:nvPicPr>
          <p:blipFill>
            <a:blip r:embed="rId3" cstate="print"/>
            <a:srcRect/>
            <a:stretch>
              <a:fillRect/>
            </a:stretch>
          </p:blipFill>
          <p:spPr bwMode="auto">
            <a:xfrm>
              <a:off x="909638" y="2001961"/>
              <a:ext cx="7324725" cy="3521075"/>
            </a:xfrm>
            <a:prstGeom prst="rect">
              <a:avLst/>
            </a:prstGeom>
            <a:noFill/>
            <a:ln w="9525">
              <a:noFill/>
              <a:miter lim="800000"/>
              <a:headEnd/>
              <a:tailEnd/>
            </a:ln>
          </p:spPr>
        </p:pic>
        <p:sp>
          <p:nvSpPr>
            <p:cNvPr id="26630" name="TextBox 12"/>
            <p:cNvSpPr txBox="1">
              <a:spLocks noChangeArrowheads="1"/>
            </p:cNvSpPr>
            <p:nvPr/>
          </p:nvSpPr>
          <p:spPr bwMode="auto">
            <a:xfrm>
              <a:off x="3661513" y="2991789"/>
              <a:ext cx="542136" cy="1323439"/>
            </a:xfrm>
            <a:prstGeom prst="rect">
              <a:avLst/>
            </a:prstGeom>
            <a:noFill/>
            <a:ln w="9525">
              <a:noFill/>
              <a:miter lim="800000"/>
              <a:headEnd/>
              <a:tailEnd/>
            </a:ln>
          </p:spPr>
          <p:txBody>
            <a:bodyPr wrap="none">
              <a:spAutoFit/>
            </a:bodyPr>
            <a:lstStyle/>
            <a:p>
              <a:pPr>
                <a:spcBef>
                  <a:spcPts val="1200"/>
                </a:spcBef>
              </a:pPr>
              <a:r>
                <a:rPr lang="en-US" sz="2000" dirty="0">
                  <a:solidFill>
                    <a:srgbClr val="00FF00"/>
                  </a:solidFill>
                </a:rPr>
                <a:t>UV</a:t>
              </a:r>
            </a:p>
            <a:p>
              <a:pPr>
                <a:spcBef>
                  <a:spcPts val="1200"/>
                </a:spcBef>
              </a:pPr>
              <a:r>
                <a:rPr lang="en-US" sz="2000" dirty="0">
                  <a:solidFill>
                    <a:srgbClr val="FF0000"/>
                  </a:solidFill>
                </a:rPr>
                <a:t>LS</a:t>
              </a:r>
            </a:p>
            <a:p>
              <a:pPr>
                <a:spcBef>
                  <a:spcPts val="1200"/>
                </a:spcBef>
              </a:pPr>
              <a:r>
                <a:rPr lang="en-US" sz="2000" dirty="0">
                  <a:solidFill>
                    <a:srgbClr val="0033CC"/>
                  </a:solidFill>
                </a:rPr>
                <a:t>RI</a:t>
              </a:r>
            </a:p>
          </p:txBody>
        </p:sp>
        <p:cxnSp>
          <p:nvCxnSpPr>
            <p:cNvPr id="26631" name="Straight Arrow Connector 14"/>
            <p:cNvCxnSpPr>
              <a:cxnSpLocks noChangeShapeType="1"/>
            </p:cNvCxnSpPr>
            <p:nvPr/>
          </p:nvCxnSpPr>
          <p:spPr bwMode="auto">
            <a:xfrm flipV="1">
              <a:off x="4256797" y="2851298"/>
              <a:ext cx="1143000" cy="381000"/>
            </a:xfrm>
            <a:prstGeom prst="straightConnector1">
              <a:avLst/>
            </a:prstGeom>
            <a:noFill/>
            <a:ln w="9525" algn="ctr">
              <a:solidFill>
                <a:srgbClr val="00FF00"/>
              </a:solidFill>
              <a:round/>
              <a:headEnd/>
              <a:tailEnd type="arrow" w="med" len="med"/>
            </a:ln>
          </p:spPr>
        </p:cxnSp>
        <p:cxnSp>
          <p:nvCxnSpPr>
            <p:cNvPr id="26632" name="Straight Arrow Connector 16"/>
            <p:cNvCxnSpPr>
              <a:cxnSpLocks noChangeShapeType="1"/>
            </p:cNvCxnSpPr>
            <p:nvPr/>
          </p:nvCxnSpPr>
          <p:spPr bwMode="auto">
            <a:xfrm>
              <a:off x="4320595" y="3606209"/>
              <a:ext cx="1154922" cy="8861"/>
            </a:xfrm>
            <a:prstGeom prst="straightConnector1">
              <a:avLst/>
            </a:prstGeom>
            <a:noFill/>
            <a:ln w="9525" algn="ctr">
              <a:solidFill>
                <a:srgbClr val="FF0000"/>
              </a:solidFill>
              <a:round/>
              <a:headEnd/>
              <a:tailEnd type="arrow" w="med" len="med"/>
            </a:ln>
          </p:spPr>
        </p:cxnSp>
        <p:cxnSp>
          <p:nvCxnSpPr>
            <p:cNvPr id="26633" name="Straight Arrow Connector 18"/>
            <p:cNvCxnSpPr>
              <a:cxnSpLocks noChangeShapeType="1"/>
            </p:cNvCxnSpPr>
            <p:nvPr/>
          </p:nvCxnSpPr>
          <p:spPr bwMode="auto">
            <a:xfrm>
              <a:off x="4289987" y="4084674"/>
              <a:ext cx="1295400" cy="381000"/>
            </a:xfrm>
            <a:prstGeom prst="straightConnector1">
              <a:avLst/>
            </a:prstGeom>
            <a:noFill/>
            <a:ln w="9525" algn="ctr">
              <a:solidFill>
                <a:srgbClr val="0033CC"/>
              </a:solidFill>
              <a:round/>
              <a:headEnd/>
              <a:tailEnd type="arrow"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73"/>
                                        </p:tgtEl>
                                        <p:attrNameLst>
                                          <p:attrName>style.visibility</p:attrName>
                                        </p:attrNameLst>
                                      </p:cBhvr>
                                      <p:to>
                                        <p:strVal val="visible"/>
                                      </p:to>
                                    </p:set>
                                    <p:anim calcmode="lin" valueType="num">
                                      <p:cBhvr additive="base">
                                        <p:cTn id="7" dur="500" fill="hold"/>
                                        <p:tgtEl>
                                          <p:spTgt spid="58373"/>
                                        </p:tgtEl>
                                        <p:attrNameLst>
                                          <p:attrName>ppt_x</p:attrName>
                                        </p:attrNameLst>
                                      </p:cBhvr>
                                      <p:tavLst>
                                        <p:tav tm="0">
                                          <p:val>
                                            <p:strVal val="#ppt_x"/>
                                          </p:val>
                                        </p:tav>
                                        <p:tav tm="100000">
                                          <p:val>
                                            <p:strVal val="#ppt_x"/>
                                          </p:val>
                                        </p:tav>
                                      </p:tavLst>
                                    </p:anim>
                                    <p:anim calcmode="lin" valueType="num">
                                      <p:cBhvr additive="base">
                                        <p:cTn id="8" dur="500" fill="hold"/>
                                        <p:tgtEl>
                                          <p:spTgt spid="583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9745" name="Picture 1"/>
          <p:cNvPicPr>
            <a:picLocks noChangeAspect="1" noChangeArrowheads="1"/>
          </p:cNvPicPr>
          <p:nvPr/>
        </p:nvPicPr>
        <p:blipFill>
          <a:blip r:embed="rId3" cstate="print"/>
          <a:srcRect/>
          <a:stretch>
            <a:fillRect/>
          </a:stretch>
        </p:blipFill>
        <p:spPr bwMode="auto">
          <a:xfrm>
            <a:off x="954087" y="1891283"/>
            <a:ext cx="7229475" cy="4200525"/>
          </a:xfrm>
          <a:prstGeom prst="rect">
            <a:avLst/>
          </a:prstGeom>
          <a:noFill/>
          <a:ln w="9525">
            <a:noFill/>
            <a:miter lim="800000"/>
            <a:headEnd/>
            <a:tailEnd/>
          </a:ln>
          <a:effectLst/>
        </p:spPr>
      </p:pic>
      <p:sp>
        <p:nvSpPr>
          <p:cNvPr id="50182" name="Rectangle 6"/>
          <p:cNvSpPr>
            <a:spLocks noGrp="1" noChangeArrowheads="1"/>
          </p:cNvSpPr>
          <p:nvPr>
            <p:ph idx="1"/>
          </p:nvPr>
        </p:nvSpPr>
        <p:spPr>
          <a:xfrm>
            <a:off x="601802" y="1220330"/>
            <a:ext cx="5767755" cy="481100"/>
          </a:xfrm>
        </p:spPr>
        <p:txBody>
          <a:bodyPr/>
          <a:lstStyle/>
          <a:p>
            <a:pPr>
              <a:buFontTx/>
              <a:buNone/>
            </a:pPr>
            <a:r>
              <a:rPr lang="en-US" sz="2400" b="1" dirty="0" smtClean="0"/>
              <a:t>Why use a </a:t>
            </a:r>
            <a:r>
              <a:rPr lang="en-US" sz="2400" b="1" i="1" dirty="0" smtClean="0"/>
              <a:t>monodisperse</a:t>
            </a:r>
            <a:r>
              <a:rPr lang="en-US" sz="2400" b="1" dirty="0" smtClean="0"/>
              <a:t> sample?</a:t>
            </a:r>
            <a:endParaRPr lang="en-US" dirty="0" smtClean="0"/>
          </a:p>
        </p:txBody>
      </p:sp>
      <p:sp>
        <p:nvSpPr>
          <p:cNvPr id="27651" name="Rectangle 5"/>
          <p:cNvSpPr>
            <a:spLocks noGrp="1" noChangeArrowheads="1"/>
          </p:cNvSpPr>
          <p:nvPr>
            <p:ph type="title"/>
          </p:nvPr>
        </p:nvSpPr>
        <p:spPr/>
        <p:txBody>
          <a:bodyPr/>
          <a:lstStyle/>
          <a:p>
            <a:r>
              <a:rPr dirty="0" smtClean="0"/>
              <a:t>Alignment &amp; Band Broadening Corrections</a:t>
            </a:r>
          </a:p>
        </p:txBody>
      </p:sp>
      <p:grpSp>
        <p:nvGrpSpPr>
          <p:cNvPr id="12" name="Group 11"/>
          <p:cNvGrpSpPr/>
          <p:nvPr/>
        </p:nvGrpSpPr>
        <p:grpSpPr>
          <a:xfrm>
            <a:off x="3742660" y="2497326"/>
            <a:ext cx="4399347" cy="2511464"/>
            <a:chOff x="4063721" y="2540837"/>
            <a:chExt cx="4173979" cy="2511464"/>
          </a:xfrm>
        </p:grpSpPr>
        <p:grpSp>
          <p:nvGrpSpPr>
            <p:cNvPr id="4" name="Group 9"/>
            <p:cNvGrpSpPr>
              <a:grpSpLocks/>
            </p:cNvGrpSpPr>
            <p:nvPr/>
          </p:nvGrpSpPr>
          <p:grpSpPr bwMode="auto">
            <a:xfrm>
              <a:off x="4063721" y="4130663"/>
              <a:ext cx="2759071" cy="921638"/>
              <a:chOff x="2448" y="2544"/>
              <a:chExt cx="1872" cy="640"/>
            </a:xfrm>
          </p:grpSpPr>
          <p:sp>
            <p:nvSpPr>
              <p:cNvPr id="27657" name="Text Box 10"/>
              <p:cNvSpPr txBox="1">
                <a:spLocks noChangeArrowheads="1"/>
              </p:cNvSpPr>
              <p:nvPr/>
            </p:nvSpPr>
            <p:spPr bwMode="auto">
              <a:xfrm>
                <a:off x="2448" y="2928"/>
                <a:ext cx="1872" cy="256"/>
              </a:xfrm>
              <a:prstGeom prst="rect">
                <a:avLst/>
              </a:prstGeom>
              <a:noFill/>
              <a:ln w="12700">
                <a:noFill/>
                <a:miter lim="800000"/>
                <a:headEnd type="none" w="sm" len="sm"/>
                <a:tailEnd type="none" w="sm" len="sm"/>
              </a:ln>
            </p:spPr>
            <p:txBody>
              <a:bodyPr>
                <a:spAutoFit/>
              </a:bodyPr>
              <a:lstStyle/>
              <a:p>
                <a:pPr>
                  <a:spcBef>
                    <a:spcPct val="50000"/>
                  </a:spcBef>
                </a:pPr>
                <a:r>
                  <a:rPr lang="en-US" sz="1800" dirty="0">
                    <a:solidFill>
                      <a:srgbClr val="0000FF"/>
                    </a:solidFill>
                  </a:rPr>
                  <a:t>monodisperse sample</a:t>
                </a:r>
              </a:p>
            </p:txBody>
          </p:sp>
          <p:sp>
            <p:nvSpPr>
              <p:cNvPr id="50187" name="Line 11"/>
              <p:cNvSpPr>
                <a:spLocks noChangeShapeType="1"/>
              </p:cNvSpPr>
              <p:nvPr/>
            </p:nvSpPr>
            <p:spPr bwMode="auto">
              <a:xfrm flipH="1" flipV="1">
                <a:off x="2784" y="2544"/>
                <a:ext cx="192" cy="384"/>
              </a:xfrm>
              <a:prstGeom prst="line">
                <a:avLst/>
              </a:prstGeom>
              <a:noFill/>
              <a:ln w="38100">
                <a:solidFill>
                  <a:srgbClr val="0000FF"/>
                </a:solidFill>
                <a:round/>
                <a:headEnd type="none" w="sm" len="sm"/>
                <a:tailEnd type="triangle" w="med" len="lg"/>
              </a:ln>
              <a:effectLst/>
            </p:spPr>
            <p:txBody>
              <a:bodyPr wrap="none"/>
              <a:lstStyle/>
              <a:p>
                <a:pPr>
                  <a:defRPr/>
                </a:pPr>
                <a:endParaRPr lang="en-US" dirty="0">
                  <a:effectLst>
                    <a:outerShdw blurRad="38100" dist="38100" dir="2700000" algn="tl">
                      <a:srgbClr val="000000">
                        <a:alpha val="43137"/>
                      </a:srgbClr>
                    </a:outerShdw>
                  </a:effectLst>
                </a:endParaRPr>
              </a:p>
            </p:txBody>
          </p:sp>
          <p:sp>
            <p:nvSpPr>
              <p:cNvPr id="50188" name="Line 12"/>
              <p:cNvSpPr>
                <a:spLocks noChangeShapeType="1"/>
              </p:cNvSpPr>
              <p:nvPr/>
            </p:nvSpPr>
            <p:spPr bwMode="auto">
              <a:xfrm flipV="1">
                <a:off x="3360" y="2544"/>
                <a:ext cx="192" cy="384"/>
              </a:xfrm>
              <a:prstGeom prst="line">
                <a:avLst/>
              </a:prstGeom>
              <a:noFill/>
              <a:ln w="38100">
                <a:solidFill>
                  <a:srgbClr val="0000FF"/>
                </a:solidFill>
                <a:round/>
                <a:headEnd type="none" w="sm" len="sm"/>
                <a:tailEnd type="triangle" w="med" len="lg"/>
              </a:ln>
              <a:effectLst/>
            </p:spPr>
            <p:txBody>
              <a:bodyPr wrap="none"/>
              <a:lstStyle/>
              <a:p>
                <a:pPr>
                  <a:defRPr/>
                </a:pPr>
                <a:endParaRPr lang="en-US" dirty="0">
                  <a:effectLst>
                    <a:outerShdw blurRad="38100" dist="38100" dir="2700000" algn="tl">
                      <a:srgbClr val="000000">
                        <a:alpha val="43137"/>
                      </a:srgbClr>
                    </a:outerShdw>
                  </a:effectLst>
                </a:endParaRPr>
              </a:p>
            </p:txBody>
          </p:sp>
        </p:grpSp>
        <p:sp>
          <p:nvSpPr>
            <p:cNvPr id="27656" name="Text Box 13"/>
            <p:cNvSpPr txBox="1">
              <a:spLocks noChangeArrowheads="1"/>
            </p:cNvSpPr>
            <p:nvPr/>
          </p:nvSpPr>
          <p:spPr bwMode="auto">
            <a:xfrm>
              <a:off x="5549375" y="2540837"/>
              <a:ext cx="2688325" cy="369332"/>
            </a:xfrm>
            <a:prstGeom prst="rect">
              <a:avLst/>
            </a:prstGeom>
            <a:noFill/>
            <a:ln w="12700">
              <a:noFill/>
              <a:miter lim="800000"/>
              <a:headEnd type="none" w="sm" len="sm"/>
              <a:tailEnd type="none" w="sm" len="sm"/>
            </a:ln>
          </p:spPr>
          <p:txBody>
            <a:bodyPr>
              <a:spAutoFit/>
            </a:bodyPr>
            <a:lstStyle/>
            <a:p>
              <a:pPr>
                <a:spcBef>
                  <a:spcPct val="50000"/>
                </a:spcBef>
              </a:pPr>
              <a:r>
                <a:rPr lang="en-US" sz="1800" dirty="0">
                  <a:solidFill>
                    <a:srgbClr val="FF0000"/>
                  </a:solidFill>
                </a:rPr>
                <a:t>LS</a:t>
              </a:r>
              <a:r>
                <a:rPr lang="en-US" sz="1800" dirty="0">
                  <a:solidFill>
                    <a:srgbClr val="0000FF"/>
                  </a:solidFill>
                </a:rPr>
                <a:t> </a:t>
              </a:r>
              <a:r>
                <a:rPr lang="en-US" sz="1800" dirty="0"/>
                <a:t>&amp;</a:t>
              </a:r>
              <a:r>
                <a:rPr lang="en-US" sz="1800" dirty="0">
                  <a:solidFill>
                    <a:srgbClr val="0000FF"/>
                  </a:solidFill>
                </a:rPr>
                <a:t> RI </a:t>
              </a:r>
              <a:r>
                <a:rPr lang="en-US" sz="1800" dirty="0"/>
                <a:t>virtually identical</a:t>
              </a:r>
            </a:p>
          </p:txBody>
        </p:sp>
      </p:gr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23859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70505" y="947109"/>
            <a:ext cx="3233713" cy="9046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82">
                                            <p:txEl>
                                              <p:pRg st="0" end="0"/>
                                            </p:txEl>
                                          </p:spTgt>
                                        </p:tgtEl>
                                        <p:attrNameLst>
                                          <p:attrName>style.visibility</p:attrName>
                                        </p:attrNameLst>
                                      </p:cBhvr>
                                      <p:to>
                                        <p:strVal val="visible"/>
                                      </p:to>
                                    </p:set>
                                    <p:anim calcmode="lin" valueType="num">
                                      <p:cBhvr additive="base">
                                        <p:cTn id="7" dur="500" fill="hold"/>
                                        <p:tgtEl>
                                          <p:spTgt spid="5018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18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97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25026" y="1416818"/>
            <a:ext cx="8093947" cy="4388670"/>
          </a:xfrm>
        </p:spPr>
        <p:txBody>
          <a:bodyPr/>
          <a:lstStyle/>
          <a:p>
            <a:pPr>
              <a:spcBef>
                <a:spcPts val="3000"/>
              </a:spcBef>
            </a:pPr>
            <a:r>
              <a:rPr lang="en-US" b="1" dirty="0" smtClean="0">
                <a:solidFill>
                  <a:srgbClr val="0000FF"/>
                </a:solidFill>
              </a:rPr>
              <a:t>SEC</a:t>
            </a:r>
            <a:r>
              <a:rPr lang="en-US" dirty="0" smtClean="0"/>
              <a:t> = </a:t>
            </a:r>
            <a:r>
              <a:rPr lang="en-US" b="1" dirty="0" smtClean="0">
                <a:solidFill>
                  <a:srgbClr val="0000FF"/>
                </a:solidFill>
              </a:rPr>
              <a:t>S</a:t>
            </a:r>
            <a:r>
              <a:rPr lang="en-US" dirty="0" smtClean="0"/>
              <a:t>ize </a:t>
            </a:r>
            <a:r>
              <a:rPr lang="en-US" b="1" dirty="0" smtClean="0">
                <a:solidFill>
                  <a:srgbClr val="0000FF"/>
                </a:solidFill>
              </a:rPr>
              <a:t>E</a:t>
            </a:r>
            <a:r>
              <a:rPr lang="en-US" dirty="0" smtClean="0"/>
              <a:t>xclusion </a:t>
            </a:r>
            <a:r>
              <a:rPr lang="en-US" b="1" dirty="0" smtClean="0">
                <a:solidFill>
                  <a:srgbClr val="0000FF"/>
                </a:solidFill>
              </a:rPr>
              <a:t>C</a:t>
            </a:r>
            <a:r>
              <a:rPr lang="en-US" dirty="0" smtClean="0"/>
              <a:t>hromatography</a:t>
            </a:r>
          </a:p>
          <a:p>
            <a:pPr>
              <a:spcBef>
                <a:spcPts val="3000"/>
              </a:spcBef>
            </a:pPr>
            <a:r>
              <a:rPr lang="en-US" b="1" dirty="0" smtClean="0">
                <a:solidFill>
                  <a:srgbClr val="0000FF"/>
                </a:solidFill>
              </a:rPr>
              <a:t>Size Exclusion Chromatography </a:t>
            </a:r>
            <a:r>
              <a:rPr lang="en-US" dirty="0" smtClean="0"/>
              <a:t>(SEC) is a </a:t>
            </a:r>
            <a:r>
              <a:rPr lang="en-US" dirty="0" smtClean="0">
                <a:hlinkClick r:id="rId3" action="ppaction://hlinkfile" tooltip="Chromatography"/>
              </a:rPr>
              <a:t>chromatographic</a:t>
            </a:r>
            <a:r>
              <a:rPr lang="en-US" dirty="0" smtClean="0"/>
              <a:t> method in which molecules are separated based on their size, or in more technical terms, their </a:t>
            </a:r>
            <a:r>
              <a:rPr lang="en-US" dirty="0" smtClean="0">
                <a:hlinkClick r:id="rId4" action="ppaction://hlinkfile" tooltip="Hydrodynamic volume"/>
              </a:rPr>
              <a:t>hydrodynamic volume</a:t>
            </a:r>
            <a:r>
              <a:rPr lang="en-US" dirty="0" smtClean="0"/>
              <a:t>.</a:t>
            </a:r>
          </a:p>
          <a:p>
            <a:pPr>
              <a:spcBef>
                <a:spcPts val="3000"/>
              </a:spcBef>
            </a:pPr>
            <a:r>
              <a:rPr lang="en-US" b="1" dirty="0" smtClean="0">
                <a:solidFill>
                  <a:srgbClr val="0000FF"/>
                </a:solidFill>
              </a:rPr>
              <a:t>MALS</a:t>
            </a:r>
            <a:r>
              <a:rPr lang="en-US" dirty="0" smtClean="0"/>
              <a:t> = </a:t>
            </a:r>
            <a:r>
              <a:rPr lang="en-US" b="1" dirty="0" smtClean="0">
                <a:solidFill>
                  <a:srgbClr val="0000FF"/>
                </a:solidFill>
              </a:rPr>
              <a:t>M</a:t>
            </a:r>
            <a:r>
              <a:rPr lang="en-US" dirty="0" smtClean="0"/>
              <a:t>ulti-</a:t>
            </a:r>
            <a:r>
              <a:rPr lang="en-US" b="1" dirty="0" smtClean="0">
                <a:solidFill>
                  <a:srgbClr val="0000FF"/>
                </a:solidFill>
              </a:rPr>
              <a:t>A</a:t>
            </a:r>
            <a:r>
              <a:rPr lang="en-US" dirty="0" smtClean="0"/>
              <a:t>ngle </a:t>
            </a:r>
            <a:r>
              <a:rPr lang="en-US" b="1" dirty="0" smtClean="0">
                <a:solidFill>
                  <a:srgbClr val="0000FF"/>
                </a:solidFill>
              </a:rPr>
              <a:t>L</a:t>
            </a:r>
            <a:r>
              <a:rPr lang="en-US" dirty="0" smtClean="0"/>
              <a:t>ight </a:t>
            </a:r>
            <a:r>
              <a:rPr lang="en-US" b="1" dirty="0" smtClean="0">
                <a:solidFill>
                  <a:srgbClr val="0000FF"/>
                </a:solidFill>
              </a:rPr>
              <a:t>S</a:t>
            </a:r>
            <a:r>
              <a:rPr lang="en-US" dirty="0" smtClean="0"/>
              <a:t>cattering</a:t>
            </a:r>
          </a:p>
          <a:p>
            <a:pPr>
              <a:spcBef>
                <a:spcPts val="3000"/>
              </a:spcBef>
            </a:pPr>
            <a:r>
              <a:rPr lang="en-US" b="1" dirty="0" smtClean="0">
                <a:solidFill>
                  <a:srgbClr val="0000FF"/>
                </a:solidFill>
              </a:rPr>
              <a:t>SEC-MALS</a:t>
            </a:r>
            <a:r>
              <a:rPr lang="en-US" dirty="0" smtClean="0"/>
              <a:t>: Combining Multi-Angle Light Scattering detection with Size Exclusion Chromatography.</a:t>
            </a:r>
          </a:p>
        </p:txBody>
      </p:sp>
      <p:sp>
        <p:nvSpPr>
          <p:cNvPr id="11266" name="Title 1"/>
          <p:cNvSpPr>
            <a:spLocks noGrp="1"/>
          </p:cNvSpPr>
          <p:nvPr>
            <p:ph type="title"/>
          </p:nvPr>
        </p:nvSpPr>
        <p:spPr/>
        <p:txBody>
          <a:bodyPr/>
          <a:lstStyle/>
          <a:p>
            <a:r>
              <a:rPr dirty="0" smtClean="0"/>
              <a:t>What Is SEC-MALS?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up)">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up)">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up)">
                                      <p:cBhvr>
                                        <p:cTn id="2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3" cstate="print"/>
          <a:srcRect/>
          <a:stretch>
            <a:fillRect/>
          </a:stretch>
        </p:blipFill>
        <p:spPr bwMode="auto">
          <a:xfrm>
            <a:off x="762000" y="1835119"/>
            <a:ext cx="7639050" cy="4333875"/>
          </a:xfrm>
          <a:prstGeom prst="rect">
            <a:avLst/>
          </a:prstGeom>
          <a:noFill/>
          <a:ln w="9525">
            <a:noFill/>
            <a:miter lim="800000"/>
            <a:headEnd/>
            <a:tailEnd/>
          </a:ln>
          <a:effectLst/>
        </p:spPr>
      </p:pic>
      <p:sp>
        <p:nvSpPr>
          <p:cNvPr id="30723" name="Rectangle 2"/>
          <p:cNvSpPr>
            <a:spLocks noGrp="1" noChangeArrowheads="1"/>
          </p:cNvSpPr>
          <p:nvPr>
            <p:ph type="title"/>
          </p:nvPr>
        </p:nvSpPr>
        <p:spPr/>
        <p:txBody>
          <a:bodyPr/>
          <a:lstStyle/>
          <a:p>
            <a:r>
              <a:rPr lang="en-US" dirty="0" smtClean="0"/>
              <a:t>Alignment &amp; Band Broadening Corrections </a:t>
            </a:r>
          </a:p>
        </p:txBody>
      </p:sp>
      <p:sp>
        <p:nvSpPr>
          <p:cNvPr id="59397" name="Rectangle 5"/>
          <p:cNvSpPr>
            <a:spLocks noChangeArrowheads="1"/>
          </p:cNvSpPr>
          <p:nvPr/>
        </p:nvSpPr>
        <p:spPr bwMode="auto">
          <a:xfrm>
            <a:off x="728104" y="1234140"/>
            <a:ext cx="4474866" cy="458001"/>
          </a:xfrm>
          <a:prstGeom prst="rect">
            <a:avLst/>
          </a:prstGeom>
          <a:noFill/>
          <a:ln w="9525">
            <a:noFill/>
            <a:miter lim="800000"/>
            <a:headEnd/>
            <a:tailEnd/>
          </a:ln>
        </p:spPr>
        <p:txBody>
          <a:bodyPr lIns="92075" tIns="46038" rIns="92075" bIns="46038"/>
          <a:lstStyle/>
          <a:p>
            <a:pPr marL="342900" indent="-342900">
              <a:spcBef>
                <a:spcPct val="20000"/>
              </a:spcBef>
              <a:buSzPct val="100000"/>
            </a:pPr>
            <a:r>
              <a:rPr lang="en-US" sz="2400" b="1" i="1" dirty="0">
                <a:latin typeface="Calibri" pitchFamily="34" charset="0"/>
              </a:rPr>
              <a:t>Why not a polydisperse sample?</a:t>
            </a:r>
          </a:p>
          <a:p>
            <a:pPr marL="342900" indent="-342900">
              <a:spcBef>
                <a:spcPct val="20000"/>
              </a:spcBef>
              <a:buSzPct val="100000"/>
            </a:pPr>
            <a:endParaRPr lang="en-US" b="1" i="1" dirty="0">
              <a:latin typeface="Calibri" pitchFamily="34" charset="0"/>
            </a:endParaRPr>
          </a:p>
        </p:txBody>
      </p:sp>
      <p:sp>
        <p:nvSpPr>
          <p:cNvPr id="59399" name="Text Box 7"/>
          <p:cNvSpPr txBox="1">
            <a:spLocks noChangeArrowheads="1"/>
          </p:cNvSpPr>
          <p:nvPr/>
        </p:nvSpPr>
        <p:spPr bwMode="auto">
          <a:xfrm>
            <a:off x="3232297" y="4599613"/>
            <a:ext cx="3886205" cy="1015663"/>
          </a:xfrm>
          <a:prstGeom prst="rect">
            <a:avLst/>
          </a:prstGeom>
          <a:solidFill>
            <a:schemeClr val="accent2">
              <a:lumMod val="20000"/>
              <a:lumOff val="80000"/>
            </a:schemeClr>
          </a:solidFill>
          <a:ln w="12700">
            <a:noFill/>
            <a:miter lim="800000"/>
            <a:headEnd type="none" w="sm" len="sm"/>
            <a:tailEnd type="none" w="sm" len="sm"/>
          </a:ln>
          <a:effectLst>
            <a:softEdge rad="31750"/>
          </a:effectLst>
        </p:spPr>
        <p:txBody>
          <a:bodyPr wrap="square">
            <a:spAutoFit/>
          </a:bodyPr>
          <a:lstStyle/>
          <a:p>
            <a:pPr>
              <a:spcBef>
                <a:spcPct val="50000"/>
              </a:spcBef>
            </a:pPr>
            <a:r>
              <a:rPr lang="en-US" sz="2000" b="1" dirty="0">
                <a:solidFill>
                  <a:srgbClr val="0000FF"/>
                </a:solidFill>
                <a:latin typeface="Calibri" pitchFamily="34" charset="0"/>
              </a:rPr>
              <a:t>LS &amp; RI will never overlay </a:t>
            </a:r>
            <a:r>
              <a:rPr lang="en-US" sz="2000" b="1" dirty="0" smtClean="0">
                <a:solidFill>
                  <a:srgbClr val="0000FF"/>
                </a:solidFill>
                <a:latin typeface="Calibri" pitchFamily="34" charset="0"/>
              </a:rPr>
              <a:t/>
            </a:r>
            <a:br>
              <a:rPr lang="en-US" sz="2000" b="1" dirty="0" smtClean="0">
                <a:solidFill>
                  <a:srgbClr val="0000FF"/>
                </a:solidFill>
                <a:latin typeface="Calibri" pitchFamily="34" charset="0"/>
              </a:rPr>
            </a:br>
            <a:r>
              <a:rPr lang="en-US" sz="2000" b="1" dirty="0" smtClean="0">
                <a:solidFill>
                  <a:srgbClr val="0000FF"/>
                </a:solidFill>
                <a:latin typeface="Calibri" pitchFamily="34" charset="0"/>
              </a:rPr>
              <a:t>for </a:t>
            </a:r>
            <a:r>
              <a:rPr lang="en-US" sz="2000" b="1" dirty="0">
                <a:solidFill>
                  <a:srgbClr val="0000FF"/>
                </a:solidFill>
                <a:latin typeface="Calibri" pitchFamily="34" charset="0"/>
              </a:rPr>
              <a:t>polydisperse samples! </a:t>
            </a:r>
            <a:r>
              <a:rPr lang="en-US" sz="2000" b="1" dirty="0" smtClean="0">
                <a:solidFill>
                  <a:srgbClr val="0000FF"/>
                </a:solidFill>
                <a:latin typeface="Calibri" pitchFamily="34" charset="0"/>
              </a:rPr>
              <a:t/>
            </a:r>
            <a:br>
              <a:rPr lang="en-US" sz="2000" b="1" dirty="0" smtClean="0">
                <a:solidFill>
                  <a:srgbClr val="0000FF"/>
                </a:solidFill>
                <a:latin typeface="Calibri" pitchFamily="34" charset="0"/>
              </a:rPr>
            </a:br>
            <a:r>
              <a:rPr lang="en-US" sz="2000" b="1" dirty="0" smtClean="0">
                <a:solidFill>
                  <a:srgbClr val="0000FF"/>
                </a:solidFill>
                <a:latin typeface="Calibri" pitchFamily="34" charset="0"/>
              </a:rPr>
              <a:t>(alignment can never be achieved)</a:t>
            </a:r>
            <a:endParaRPr lang="en-US" sz="2000" b="1" dirty="0">
              <a:solidFill>
                <a:srgbClr val="0000FF"/>
              </a:solidFill>
              <a:latin typeface="Calibri" pitchFamily="34" charset="0"/>
            </a:endParaRPr>
          </a:p>
        </p:txBody>
      </p:sp>
      <p:grpSp>
        <p:nvGrpSpPr>
          <p:cNvPr id="2" name="Group 8"/>
          <p:cNvGrpSpPr>
            <a:grpSpLocks/>
          </p:cNvGrpSpPr>
          <p:nvPr/>
        </p:nvGrpSpPr>
        <p:grpSpPr bwMode="auto">
          <a:xfrm>
            <a:off x="3694061" y="2375899"/>
            <a:ext cx="1036320" cy="544513"/>
            <a:chOff x="1520" y="1481"/>
            <a:chExt cx="544" cy="343"/>
          </a:xfrm>
        </p:grpSpPr>
        <p:sp>
          <p:nvSpPr>
            <p:cNvPr id="30731" name="Text Box 9"/>
            <p:cNvSpPr txBox="1">
              <a:spLocks noChangeArrowheads="1"/>
            </p:cNvSpPr>
            <p:nvPr/>
          </p:nvSpPr>
          <p:spPr bwMode="auto">
            <a:xfrm>
              <a:off x="1520" y="1481"/>
              <a:ext cx="432" cy="252"/>
            </a:xfrm>
            <a:prstGeom prst="rect">
              <a:avLst/>
            </a:prstGeom>
            <a:noFill/>
            <a:ln w="12700">
              <a:noFill/>
              <a:miter lim="800000"/>
              <a:headEnd type="none" w="sm" len="sm"/>
              <a:tailEnd type="none" w="sm" len="sm"/>
            </a:ln>
          </p:spPr>
          <p:txBody>
            <a:bodyPr>
              <a:spAutoFit/>
            </a:bodyPr>
            <a:lstStyle/>
            <a:p>
              <a:pPr>
                <a:spcBef>
                  <a:spcPct val="50000"/>
                </a:spcBef>
              </a:pPr>
              <a:r>
                <a:rPr lang="en-US" sz="2000" b="1" dirty="0">
                  <a:solidFill>
                    <a:srgbClr val="FF0000"/>
                  </a:solidFill>
                </a:rPr>
                <a:t>LS</a:t>
              </a:r>
            </a:p>
          </p:txBody>
        </p:sp>
        <p:sp>
          <p:nvSpPr>
            <p:cNvPr id="59402" name="Line 10"/>
            <p:cNvSpPr>
              <a:spLocks noChangeShapeType="1"/>
            </p:cNvSpPr>
            <p:nvPr/>
          </p:nvSpPr>
          <p:spPr bwMode="auto">
            <a:xfrm>
              <a:off x="1824" y="1680"/>
              <a:ext cx="240" cy="144"/>
            </a:xfrm>
            <a:prstGeom prst="line">
              <a:avLst/>
            </a:prstGeom>
            <a:noFill/>
            <a:ln w="31750">
              <a:solidFill>
                <a:srgbClr val="FF3300"/>
              </a:solidFill>
              <a:round/>
              <a:headEnd type="none" w="sm" len="sm"/>
              <a:tailEnd type="triangle" w="lg" len="lg"/>
            </a:ln>
            <a:effectLst/>
          </p:spPr>
          <p:txBody>
            <a:bodyPr wrap="none"/>
            <a:lstStyle/>
            <a:p>
              <a:pPr>
                <a:defRPr/>
              </a:pPr>
              <a:endParaRPr lang="en-US" dirty="0">
                <a:effectLst>
                  <a:outerShdw blurRad="38100" dist="38100" dir="2700000" algn="tl">
                    <a:srgbClr val="000000">
                      <a:alpha val="43137"/>
                    </a:srgbClr>
                  </a:outerShdw>
                </a:effectLst>
              </a:endParaRPr>
            </a:p>
          </p:txBody>
        </p:sp>
      </p:grpSp>
      <p:grpSp>
        <p:nvGrpSpPr>
          <p:cNvPr id="3" name="Group 11"/>
          <p:cNvGrpSpPr>
            <a:grpSpLocks/>
          </p:cNvGrpSpPr>
          <p:nvPr/>
        </p:nvGrpSpPr>
        <p:grpSpPr bwMode="auto">
          <a:xfrm>
            <a:off x="6189925" y="2659654"/>
            <a:ext cx="1141413" cy="546100"/>
            <a:chOff x="4272" y="1480"/>
            <a:chExt cx="719" cy="344"/>
          </a:xfrm>
        </p:grpSpPr>
        <p:sp>
          <p:nvSpPr>
            <p:cNvPr id="30729" name="Text Box 12"/>
            <p:cNvSpPr txBox="1">
              <a:spLocks noChangeArrowheads="1"/>
            </p:cNvSpPr>
            <p:nvPr/>
          </p:nvSpPr>
          <p:spPr bwMode="auto">
            <a:xfrm>
              <a:off x="4655" y="1480"/>
              <a:ext cx="336" cy="252"/>
            </a:xfrm>
            <a:prstGeom prst="rect">
              <a:avLst/>
            </a:prstGeom>
            <a:noFill/>
            <a:ln w="12700">
              <a:noFill/>
              <a:miter lim="800000"/>
              <a:headEnd type="none" w="sm" len="sm"/>
              <a:tailEnd type="none" w="sm" len="sm"/>
            </a:ln>
          </p:spPr>
          <p:txBody>
            <a:bodyPr>
              <a:spAutoFit/>
            </a:bodyPr>
            <a:lstStyle/>
            <a:p>
              <a:pPr>
                <a:spcBef>
                  <a:spcPct val="50000"/>
                </a:spcBef>
              </a:pPr>
              <a:r>
                <a:rPr lang="en-US" sz="2000" b="1" dirty="0">
                  <a:solidFill>
                    <a:srgbClr val="0000FF"/>
                  </a:solidFill>
                </a:rPr>
                <a:t>RI</a:t>
              </a:r>
            </a:p>
          </p:txBody>
        </p:sp>
        <p:sp>
          <p:nvSpPr>
            <p:cNvPr id="59405" name="Line 13"/>
            <p:cNvSpPr>
              <a:spLocks noChangeShapeType="1"/>
            </p:cNvSpPr>
            <p:nvPr/>
          </p:nvSpPr>
          <p:spPr bwMode="auto">
            <a:xfrm flipH="1">
              <a:off x="4272" y="1632"/>
              <a:ext cx="384" cy="192"/>
            </a:xfrm>
            <a:prstGeom prst="line">
              <a:avLst/>
            </a:prstGeom>
            <a:noFill/>
            <a:ln w="31750">
              <a:solidFill>
                <a:srgbClr val="0000FF"/>
              </a:solidFill>
              <a:round/>
              <a:headEnd type="none" w="sm" len="sm"/>
              <a:tailEnd type="triangle" w="lg" len="lg"/>
            </a:ln>
            <a:effectLst/>
          </p:spPr>
          <p:txBody>
            <a:bodyPr wrap="none"/>
            <a:lstStyle/>
            <a:p>
              <a:pPr>
                <a:defRPr/>
              </a:pPr>
              <a:endParaRPr lang="en-US" dirty="0">
                <a:effectLst>
                  <a:outerShdw blurRad="38100" dist="38100" dir="2700000" algn="tl">
                    <a:srgbClr val="000000">
                      <a:alpha val="43137"/>
                    </a:srgbClr>
                  </a:outerShdw>
                </a:effectLst>
              </a:endParaRPr>
            </a:p>
          </p:txBody>
        </p:sp>
      </p:grpSp>
      <p:sp>
        <p:nvSpPr>
          <p:cNvPr id="604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70505" y="947109"/>
            <a:ext cx="3233713" cy="9046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0-#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76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59399"/>
                                        </p:tgtEl>
                                        <p:attrNameLst>
                                          <p:attrName>style.visibility</p:attrName>
                                        </p:attrNameLst>
                                      </p:cBhvr>
                                      <p:to>
                                        <p:strVal val="visible"/>
                                      </p:to>
                                    </p:set>
                                    <p:animEffect transition="in" filter="wipe(up)">
                                      <p:cBhvr>
                                        <p:cTn id="29" dur="500"/>
                                        <p:tgtEl>
                                          <p:spTgt spid="59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59399"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5654" name="Picture 6"/>
          <p:cNvPicPr>
            <a:picLocks noChangeAspect="1" noChangeArrowheads="1"/>
          </p:cNvPicPr>
          <p:nvPr/>
        </p:nvPicPr>
        <p:blipFill>
          <a:blip r:embed="rId3" cstate="print"/>
          <a:srcRect/>
          <a:stretch>
            <a:fillRect/>
          </a:stretch>
        </p:blipFill>
        <p:spPr bwMode="auto">
          <a:xfrm>
            <a:off x="763587" y="1983379"/>
            <a:ext cx="7610475" cy="4162425"/>
          </a:xfrm>
          <a:prstGeom prst="rect">
            <a:avLst/>
          </a:prstGeom>
          <a:noFill/>
          <a:ln w="9525">
            <a:noFill/>
            <a:miter lim="800000"/>
            <a:headEnd/>
            <a:tailEnd/>
          </a:ln>
          <a:effectLst/>
        </p:spPr>
      </p:pic>
      <p:sp>
        <p:nvSpPr>
          <p:cNvPr id="28675" name="Rectangle 3"/>
          <p:cNvSpPr>
            <a:spLocks noGrp="1" noChangeArrowheads="1"/>
          </p:cNvSpPr>
          <p:nvPr>
            <p:ph type="title"/>
          </p:nvPr>
        </p:nvSpPr>
        <p:spPr/>
        <p:txBody>
          <a:bodyPr/>
          <a:lstStyle/>
          <a:p>
            <a:r>
              <a:rPr dirty="0" smtClean="0"/>
              <a:t>Inter-Detector Band Broadening</a:t>
            </a:r>
          </a:p>
        </p:txBody>
      </p:sp>
      <p:sp>
        <p:nvSpPr>
          <p:cNvPr id="63493" name="Text Box 5"/>
          <p:cNvSpPr txBox="1">
            <a:spLocks noChangeArrowheads="1"/>
          </p:cNvSpPr>
          <p:nvPr/>
        </p:nvSpPr>
        <p:spPr bwMode="auto">
          <a:xfrm>
            <a:off x="745436" y="997340"/>
            <a:ext cx="4532243" cy="830997"/>
          </a:xfrm>
          <a:prstGeom prst="rect">
            <a:avLst/>
          </a:prstGeom>
          <a:noFill/>
          <a:ln w="12700">
            <a:noFill/>
            <a:miter lim="800000"/>
            <a:headEnd type="none" w="sm" len="sm"/>
            <a:tailEnd type="none" w="sm" len="sm"/>
          </a:ln>
        </p:spPr>
        <p:txBody>
          <a:bodyPr wrap="square">
            <a:spAutoFit/>
          </a:bodyPr>
          <a:lstStyle/>
          <a:p>
            <a:pPr>
              <a:spcBef>
                <a:spcPct val="50000"/>
              </a:spcBef>
            </a:pPr>
            <a:r>
              <a:rPr lang="en-US" sz="2400" b="1" i="1" dirty="0" smtClean="0">
                <a:latin typeface="Calibri" pitchFamily="34" charset="0"/>
              </a:rPr>
              <a:t>The peak is further dispersed during </a:t>
            </a:r>
            <a:r>
              <a:rPr lang="en-US" sz="2400" b="1" i="1" dirty="0">
                <a:latin typeface="Calibri" pitchFamily="34" charset="0"/>
              </a:rPr>
              <a:t>transfer from DAWN to </a:t>
            </a:r>
            <a:r>
              <a:rPr lang="en-US" sz="2400" b="1" i="1" dirty="0" smtClean="0">
                <a:latin typeface="Calibri" pitchFamily="34" charset="0"/>
              </a:rPr>
              <a:t>RI:</a:t>
            </a:r>
            <a:endParaRPr lang="en-US" sz="2400" b="1" i="1" dirty="0">
              <a:latin typeface="Calibri" pitchFamily="34" charset="0"/>
            </a:endParaRPr>
          </a:p>
        </p:txBody>
      </p:sp>
      <p:grpSp>
        <p:nvGrpSpPr>
          <p:cNvPr id="2" name="Group 13"/>
          <p:cNvGrpSpPr>
            <a:grpSpLocks/>
          </p:cNvGrpSpPr>
          <p:nvPr/>
        </p:nvGrpSpPr>
        <p:grpSpPr bwMode="auto">
          <a:xfrm>
            <a:off x="6251945" y="2326758"/>
            <a:ext cx="2094613" cy="2479675"/>
            <a:chOff x="4080" y="1392"/>
            <a:chExt cx="1248" cy="1562"/>
          </a:xfrm>
        </p:grpSpPr>
        <p:sp>
          <p:nvSpPr>
            <p:cNvPr id="28682" name="Text Box 6"/>
            <p:cNvSpPr txBox="1">
              <a:spLocks noChangeArrowheads="1"/>
            </p:cNvSpPr>
            <p:nvPr/>
          </p:nvSpPr>
          <p:spPr bwMode="auto">
            <a:xfrm>
              <a:off x="4080" y="1392"/>
              <a:ext cx="1248" cy="634"/>
            </a:xfrm>
            <a:prstGeom prst="rect">
              <a:avLst/>
            </a:prstGeom>
            <a:noFill/>
            <a:ln w="9525">
              <a:noFill/>
              <a:miter lim="800000"/>
              <a:headEnd/>
              <a:tailEnd/>
            </a:ln>
          </p:spPr>
          <p:txBody>
            <a:bodyPr>
              <a:spAutoFit/>
            </a:bodyPr>
            <a:lstStyle/>
            <a:p>
              <a:pPr>
                <a:spcBef>
                  <a:spcPct val="50000"/>
                </a:spcBef>
              </a:pPr>
              <a:r>
                <a:rPr lang="en-US" sz="2000" dirty="0">
                  <a:solidFill>
                    <a:srgbClr val="FF0000"/>
                  </a:solidFill>
                </a:rPr>
                <a:t>LS</a:t>
              </a:r>
              <a:r>
                <a:rPr lang="en-US" sz="2000" dirty="0"/>
                <a:t> &amp; </a:t>
              </a:r>
              <a:r>
                <a:rPr lang="en-US" sz="2000" dirty="0">
                  <a:solidFill>
                    <a:srgbClr val="0000FF"/>
                  </a:solidFill>
                </a:rPr>
                <a:t>RI</a:t>
              </a:r>
              <a:r>
                <a:rPr lang="en-US" sz="2000" dirty="0"/>
                <a:t> separate due to broadening</a:t>
              </a:r>
            </a:p>
          </p:txBody>
        </p:sp>
        <p:sp>
          <p:nvSpPr>
            <p:cNvPr id="63495" name="Line 7"/>
            <p:cNvSpPr>
              <a:spLocks noChangeShapeType="1"/>
            </p:cNvSpPr>
            <p:nvPr/>
          </p:nvSpPr>
          <p:spPr bwMode="auto">
            <a:xfrm flipH="1">
              <a:off x="4504" y="2056"/>
              <a:ext cx="171" cy="898"/>
            </a:xfrm>
            <a:prstGeom prst="line">
              <a:avLst/>
            </a:prstGeom>
            <a:noFill/>
            <a:ln w="28575">
              <a:solidFill>
                <a:srgbClr val="0000FF"/>
              </a:solidFill>
              <a:round/>
              <a:headEnd/>
              <a:tailEnd type="triangle" w="med" len="lg"/>
            </a:ln>
            <a:effectLst/>
          </p:spPr>
          <p:txBody>
            <a:bodyPr/>
            <a:lstStyle/>
            <a:p>
              <a:pPr>
                <a:defRPr/>
              </a:pPr>
              <a:endParaRPr lang="en-US" dirty="0">
                <a:solidFill>
                  <a:srgbClr val="0000FF"/>
                </a:solidFill>
                <a:effectLst>
                  <a:outerShdw blurRad="38100" dist="38100" dir="2700000" algn="tl">
                    <a:srgbClr val="000000">
                      <a:alpha val="43137"/>
                    </a:srgbClr>
                  </a:outerShdw>
                </a:effectLst>
              </a:endParaRPr>
            </a:p>
          </p:txBody>
        </p:sp>
        <p:sp>
          <p:nvSpPr>
            <p:cNvPr id="19" name="Line 7"/>
            <p:cNvSpPr>
              <a:spLocks noChangeShapeType="1"/>
            </p:cNvSpPr>
            <p:nvPr/>
          </p:nvSpPr>
          <p:spPr bwMode="auto">
            <a:xfrm flipH="1">
              <a:off x="4373" y="2032"/>
              <a:ext cx="298" cy="911"/>
            </a:xfrm>
            <a:prstGeom prst="line">
              <a:avLst/>
            </a:prstGeom>
            <a:noFill/>
            <a:ln w="28575">
              <a:solidFill>
                <a:srgbClr val="FF0000"/>
              </a:solidFill>
              <a:round/>
              <a:headEnd/>
              <a:tailEnd type="triangle" w="med" len="lg"/>
            </a:ln>
            <a:effectLst/>
          </p:spPr>
          <p:txBody>
            <a:bodyPr/>
            <a:lstStyle/>
            <a:p>
              <a:pPr>
                <a:defRPr/>
              </a:pPr>
              <a:endParaRPr lang="en-US" dirty="0">
                <a:solidFill>
                  <a:srgbClr val="0000FF"/>
                </a:solidFill>
                <a:effectLst>
                  <a:outerShdw blurRad="38100" dist="38100" dir="2700000" algn="tl">
                    <a:srgbClr val="000000">
                      <a:alpha val="43137"/>
                    </a:srgbClr>
                  </a:outerShdw>
                </a:effectLst>
              </a:endParaRPr>
            </a:p>
          </p:txBody>
        </p:sp>
      </p:grpSp>
      <p:grpSp>
        <p:nvGrpSpPr>
          <p:cNvPr id="3" name="Group 12"/>
          <p:cNvGrpSpPr>
            <a:grpSpLocks/>
          </p:cNvGrpSpPr>
          <p:nvPr/>
        </p:nvGrpSpPr>
        <p:grpSpPr bwMode="auto">
          <a:xfrm>
            <a:off x="1916293" y="2759854"/>
            <a:ext cx="1626828" cy="1255714"/>
            <a:chOff x="1106" y="1705"/>
            <a:chExt cx="1337" cy="791"/>
          </a:xfrm>
        </p:grpSpPr>
        <p:sp>
          <p:nvSpPr>
            <p:cNvPr id="28680" name="Text Box 10"/>
            <p:cNvSpPr txBox="1">
              <a:spLocks noChangeArrowheads="1"/>
            </p:cNvSpPr>
            <p:nvPr/>
          </p:nvSpPr>
          <p:spPr bwMode="auto">
            <a:xfrm>
              <a:off x="1106" y="1705"/>
              <a:ext cx="1337" cy="446"/>
            </a:xfrm>
            <a:prstGeom prst="rect">
              <a:avLst/>
            </a:prstGeom>
            <a:noFill/>
            <a:ln w="9525">
              <a:noFill/>
              <a:miter lim="800000"/>
              <a:headEnd/>
              <a:tailEnd/>
            </a:ln>
          </p:spPr>
          <p:txBody>
            <a:bodyPr wrap="square">
              <a:spAutoFit/>
            </a:bodyPr>
            <a:lstStyle/>
            <a:p>
              <a:pPr>
                <a:spcBef>
                  <a:spcPct val="50000"/>
                </a:spcBef>
              </a:pPr>
              <a:r>
                <a:rPr lang="en-US" sz="2000" dirty="0" smtClean="0"/>
                <a:t>molar mass </a:t>
              </a:r>
              <a:r>
                <a:rPr lang="en-US" sz="2000" dirty="0"/>
                <a:t>data</a:t>
              </a:r>
              <a:endParaRPr lang="en-US" dirty="0"/>
            </a:p>
          </p:txBody>
        </p:sp>
        <p:sp>
          <p:nvSpPr>
            <p:cNvPr id="63499" name="Line 11"/>
            <p:cNvSpPr>
              <a:spLocks noChangeShapeType="1"/>
            </p:cNvSpPr>
            <p:nvPr/>
          </p:nvSpPr>
          <p:spPr bwMode="auto">
            <a:xfrm>
              <a:off x="1751" y="2110"/>
              <a:ext cx="505" cy="386"/>
            </a:xfrm>
            <a:prstGeom prst="line">
              <a:avLst/>
            </a:prstGeom>
            <a:noFill/>
            <a:ln w="28575">
              <a:solidFill>
                <a:schemeClr val="tx1"/>
              </a:solidFill>
              <a:round/>
              <a:headEnd/>
              <a:tailEnd type="triangle" w="med" len="lg"/>
            </a:ln>
            <a:effectLst/>
          </p:spPr>
          <p:txBody>
            <a:bodyPr/>
            <a:lstStyle/>
            <a:p>
              <a:pPr>
                <a:defRPr/>
              </a:pPr>
              <a:endParaRPr lang="en-US" dirty="0">
                <a:solidFill>
                  <a:srgbClr val="0000FF"/>
                </a:solidFill>
                <a:effectLst>
                  <a:outerShdw blurRad="38100" dist="38100" dir="2700000" algn="tl">
                    <a:srgbClr val="000000">
                      <a:alpha val="43137"/>
                    </a:srgbClr>
                  </a:outerShdw>
                </a:effectLst>
              </a:endParaRPr>
            </a:p>
          </p:txBody>
        </p:sp>
      </p:gr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4"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70505" y="926089"/>
            <a:ext cx="3233713" cy="9046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493"/>
                                        </p:tgtEl>
                                        <p:attrNameLst>
                                          <p:attrName>style.visibility</p:attrName>
                                        </p:attrNameLst>
                                      </p:cBhvr>
                                      <p:to>
                                        <p:strVal val="visible"/>
                                      </p:to>
                                    </p:set>
                                    <p:anim calcmode="lin" valueType="num">
                                      <p:cBhvr additive="base">
                                        <p:cTn id="7" dur="500" fill="hold"/>
                                        <p:tgtEl>
                                          <p:spTgt spid="63493"/>
                                        </p:tgtEl>
                                        <p:attrNameLst>
                                          <p:attrName>ppt_x</p:attrName>
                                        </p:attrNameLst>
                                      </p:cBhvr>
                                      <p:tavLst>
                                        <p:tav tm="0">
                                          <p:val>
                                            <p:strVal val="0-#ppt_w/2"/>
                                          </p:val>
                                        </p:tav>
                                        <p:tav tm="100000">
                                          <p:val>
                                            <p:strVal val="#ppt_x"/>
                                          </p:val>
                                        </p:tav>
                                      </p:tavLst>
                                    </p:anim>
                                    <p:anim calcmode="lin" valueType="num">
                                      <p:cBhvr additive="base">
                                        <p:cTn id="8" dur="500" fill="hold"/>
                                        <p:tgtEl>
                                          <p:spTgt spid="6349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56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1+#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3"/>
          <p:cNvSpPr>
            <a:spLocks noGrp="1" noChangeArrowheads="1"/>
          </p:cNvSpPr>
          <p:nvPr>
            <p:ph type="title"/>
          </p:nvPr>
        </p:nvSpPr>
        <p:spPr/>
        <p:txBody>
          <a:bodyPr/>
          <a:lstStyle/>
          <a:p>
            <a:r>
              <a:rPr lang="en-US" dirty="0" smtClean="0"/>
              <a:t>Inter-Detector Band Broadening</a:t>
            </a:r>
          </a:p>
        </p:txBody>
      </p:sp>
      <p:sp>
        <p:nvSpPr>
          <p:cNvPr id="29701" name="Text Box 14"/>
          <p:cNvSpPr txBox="1">
            <a:spLocks noChangeArrowheads="1"/>
          </p:cNvSpPr>
          <p:nvPr/>
        </p:nvSpPr>
        <p:spPr bwMode="auto">
          <a:xfrm>
            <a:off x="838200" y="2057400"/>
            <a:ext cx="3124200" cy="2831544"/>
          </a:xfrm>
          <a:prstGeom prst="rect">
            <a:avLst/>
          </a:prstGeom>
          <a:noFill/>
          <a:ln w="9525">
            <a:noFill/>
            <a:miter lim="800000"/>
            <a:headEnd/>
            <a:tailEnd/>
          </a:ln>
        </p:spPr>
        <p:txBody>
          <a:bodyPr>
            <a:spAutoFit/>
          </a:bodyPr>
          <a:lstStyle/>
          <a:p>
            <a:pPr algn="l">
              <a:spcBef>
                <a:spcPct val="50000"/>
              </a:spcBef>
            </a:pPr>
            <a:r>
              <a:rPr lang="en-US" sz="2400" b="1" i="1" dirty="0">
                <a:solidFill>
                  <a:srgbClr val="0000FF"/>
                </a:solidFill>
                <a:latin typeface="Calibri" pitchFamily="34" charset="0"/>
              </a:rPr>
              <a:t>ASTRA can correct for inter-detector band broadening.</a:t>
            </a:r>
          </a:p>
          <a:p>
            <a:pPr algn="l">
              <a:spcBef>
                <a:spcPct val="50000"/>
              </a:spcBef>
            </a:pPr>
            <a:endParaRPr lang="en-US" sz="2400" dirty="0" smtClean="0">
              <a:latin typeface="Calibri" pitchFamily="34" charset="0"/>
            </a:endParaRPr>
          </a:p>
          <a:p>
            <a:pPr algn="l">
              <a:spcBef>
                <a:spcPct val="50000"/>
              </a:spcBef>
            </a:pPr>
            <a:r>
              <a:rPr lang="en-US" sz="2000" dirty="0" smtClean="0">
                <a:latin typeface="Calibri" pitchFamily="34" charset="0"/>
              </a:rPr>
              <a:t>Consider </a:t>
            </a:r>
            <a:r>
              <a:rPr lang="en-US" sz="2000" dirty="0">
                <a:latin typeface="Calibri" pitchFamily="34" charset="0"/>
              </a:rPr>
              <a:t>effect on molar mass vs. volume for fractionated BSA</a:t>
            </a:r>
          </a:p>
        </p:txBody>
      </p:sp>
      <p:grpSp>
        <p:nvGrpSpPr>
          <p:cNvPr id="8" name="Group 7"/>
          <p:cNvGrpSpPr/>
          <p:nvPr/>
        </p:nvGrpSpPr>
        <p:grpSpPr>
          <a:xfrm>
            <a:off x="4019550" y="1193800"/>
            <a:ext cx="4038600" cy="3917980"/>
            <a:chOff x="4267200" y="1293783"/>
            <a:chExt cx="4038600" cy="3917980"/>
          </a:xfrm>
        </p:grpSpPr>
        <p:pic>
          <p:nvPicPr>
            <p:cNvPr id="29699" name="Picture 12" descr="band broadening 4"/>
            <p:cNvPicPr>
              <a:picLocks noChangeAspect="1" noChangeArrowheads="1"/>
            </p:cNvPicPr>
            <p:nvPr/>
          </p:nvPicPr>
          <p:blipFill>
            <a:blip r:embed="rId3" cstate="print"/>
            <a:srcRect/>
            <a:stretch>
              <a:fillRect/>
            </a:stretch>
          </p:blipFill>
          <p:spPr bwMode="auto">
            <a:xfrm>
              <a:off x="4267200" y="1828800"/>
              <a:ext cx="4038600" cy="3382963"/>
            </a:xfrm>
            <a:prstGeom prst="rect">
              <a:avLst/>
            </a:prstGeom>
            <a:noFill/>
            <a:ln w="9525">
              <a:noFill/>
              <a:miter lim="800000"/>
              <a:headEnd/>
              <a:tailEnd/>
            </a:ln>
          </p:spPr>
        </p:pic>
        <p:sp>
          <p:nvSpPr>
            <p:cNvPr id="6" name="TextBox 5"/>
            <p:cNvSpPr txBox="1"/>
            <p:nvPr/>
          </p:nvSpPr>
          <p:spPr>
            <a:xfrm>
              <a:off x="4897626" y="1293783"/>
              <a:ext cx="2777748" cy="400110"/>
            </a:xfrm>
            <a:prstGeom prst="rect">
              <a:avLst/>
            </a:prstGeom>
            <a:noFill/>
          </p:spPr>
          <p:txBody>
            <a:bodyPr wrap="none" rtlCol="0">
              <a:spAutoFit/>
            </a:bodyPr>
            <a:lstStyle/>
            <a:p>
              <a:r>
                <a:rPr lang="en-US" sz="2000" b="1" i="1" dirty="0" smtClean="0">
                  <a:latin typeface="Calibri" pitchFamily="34" charset="0"/>
                </a:rPr>
                <a:t>Before Band Broadening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9701">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970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3"/>
          <p:cNvSpPr>
            <a:spLocks noGrp="1" noChangeArrowheads="1"/>
          </p:cNvSpPr>
          <p:nvPr>
            <p:ph type="title"/>
          </p:nvPr>
        </p:nvSpPr>
        <p:spPr/>
        <p:txBody>
          <a:bodyPr/>
          <a:lstStyle/>
          <a:p>
            <a:r>
              <a:rPr lang="en-US" dirty="0" smtClean="0"/>
              <a:t>Inter-Detector Band Broadening</a:t>
            </a:r>
          </a:p>
        </p:txBody>
      </p:sp>
      <p:sp>
        <p:nvSpPr>
          <p:cNvPr id="29701" name="Text Box 14"/>
          <p:cNvSpPr txBox="1">
            <a:spLocks noChangeArrowheads="1"/>
          </p:cNvSpPr>
          <p:nvPr/>
        </p:nvSpPr>
        <p:spPr bwMode="auto">
          <a:xfrm>
            <a:off x="838200" y="2057400"/>
            <a:ext cx="3124200" cy="2831544"/>
          </a:xfrm>
          <a:prstGeom prst="rect">
            <a:avLst/>
          </a:prstGeom>
          <a:noFill/>
          <a:ln w="9525">
            <a:noFill/>
            <a:miter lim="800000"/>
            <a:headEnd/>
            <a:tailEnd/>
          </a:ln>
        </p:spPr>
        <p:txBody>
          <a:bodyPr>
            <a:spAutoFit/>
          </a:bodyPr>
          <a:lstStyle/>
          <a:p>
            <a:pPr algn="l">
              <a:spcBef>
                <a:spcPct val="50000"/>
              </a:spcBef>
            </a:pPr>
            <a:r>
              <a:rPr lang="en-US" sz="2400" b="1" i="1" dirty="0">
                <a:solidFill>
                  <a:srgbClr val="0000FF"/>
                </a:solidFill>
                <a:latin typeface="Calibri" pitchFamily="34" charset="0"/>
              </a:rPr>
              <a:t>ASTRA can correct for inter-detector band broadening.</a:t>
            </a:r>
          </a:p>
          <a:p>
            <a:pPr algn="l">
              <a:spcBef>
                <a:spcPct val="50000"/>
              </a:spcBef>
            </a:pPr>
            <a:endParaRPr lang="en-US" sz="2400" dirty="0" smtClean="0">
              <a:latin typeface="Calibri" pitchFamily="34" charset="0"/>
            </a:endParaRPr>
          </a:p>
          <a:p>
            <a:pPr algn="l">
              <a:spcBef>
                <a:spcPct val="50000"/>
              </a:spcBef>
            </a:pPr>
            <a:r>
              <a:rPr lang="en-US" sz="2000" dirty="0" smtClean="0">
                <a:latin typeface="Calibri" pitchFamily="34" charset="0"/>
              </a:rPr>
              <a:t>Consider </a:t>
            </a:r>
            <a:r>
              <a:rPr lang="en-US" sz="2000" dirty="0">
                <a:latin typeface="Calibri" pitchFamily="34" charset="0"/>
              </a:rPr>
              <a:t>effect on molar mass vs. volume for fractionated BSA</a:t>
            </a:r>
          </a:p>
        </p:txBody>
      </p:sp>
      <p:grpSp>
        <p:nvGrpSpPr>
          <p:cNvPr id="8" name="Group 7"/>
          <p:cNvGrpSpPr/>
          <p:nvPr/>
        </p:nvGrpSpPr>
        <p:grpSpPr>
          <a:xfrm>
            <a:off x="4019550" y="1193800"/>
            <a:ext cx="4038600" cy="3921474"/>
            <a:chOff x="4019550" y="1193800"/>
            <a:chExt cx="4038600" cy="3921474"/>
          </a:xfrm>
        </p:grpSpPr>
        <p:pic>
          <p:nvPicPr>
            <p:cNvPr id="115725" name="Picture 13" descr="band broadening 3"/>
            <p:cNvPicPr>
              <a:picLocks noChangeAspect="1" noChangeArrowheads="1"/>
            </p:cNvPicPr>
            <p:nvPr/>
          </p:nvPicPr>
          <p:blipFill>
            <a:blip r:embed="rId3" cstate="print"/>
            <a:srcRect/>
            <a:stretch>
              <a:fillRect/>
            </a:stretch>
          </p:blipFill>
          <p:spPr bwMode="auto">
            <a:xfrm>
              <a:off x="4019550" y="1732311"/>
              <a:ext cx="4038600" cy="3382963"/>
            </a:xfrm>
            <a:prstGeom prst="rect">
              <a:avLst/>
            </a:prstGeom>
            <a:noFill/>
            <a:ln w="9525">
              <a:noFill/>
              <a:miter lim="800000"/>
              <a:headEnd/>
              <a:tailEnd/>
            </a:ln>
          </p:spPr>
        </p:pic>
        <p:sp>
          <p:nvSpPr>
            <p:cNvPr id="6" name="TextBox 5"/>
            <p:cNvSpPr txBox="1"/>
            <p:nvPr/>
          </p:nvSpPr>
          <p:spPr>
            <a:xfrm>
              <a:off x="4729357" y="1193800"/>
              <a:ext cx="2618987" cy="400110"/>
            </a:xfrm>
            <a:prstGeom prst="rect">
              <a:avLst/>
            </a:prstGeom>
            <a:noFill/>
          </p:spPr>
          <p:txBody>
            <a:bodyPr wrap="none" rtlCol="0">
              <a:spAutoFit/>
            </a:bodyPr>
            <a:lstStyle/>
            <a:p>
              <a:r>
                <a:rPr lang="en-US" sz="2000" b="1" i="1" dirty="0" smtClean="0">
                  <a:latin typeface="Calibri" pitchFamily="34" charset="0"/>
                </a:rPr>
                <a:t>After Band Broadening</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90312" y="1228298"/>
          <a:ext cx="8382426" cy="4722127"/>
        </p:xfrm>
        <a:graphic>
          <a:graphicData uri="http://schemas.openxmlformats.org/drawingml/2006/table">
            <a:tbl>
              <a:tblPr firstRow="1" bandRow="1">
                <a:tableStyleId>{5C22544A-7EE6-4342-B048-85BDC9FD1C3A}</a:tableStyleId>
              </a:tblPr>
              <a:tblGrid>
                <a:gridCol w="1978925"/>
                <a:gridCol w="2953251"/>
                <a:gridCol w="1723749"/>
                <a:gridCol w="1726501"/>
              </a:tblGrid>
              <a:tr h="956891">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Parameters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Details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SEC Solvent dependent?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Sample dependent?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r>
              <a:tr h="956891">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Calibration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90° LS detector in toluene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r>
              <a:tr h="1347247">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Normalization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Same flow cell, </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same solvent RI</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1" u="none" strike="noStrike" kern="1200" cap="none" normalizeH="0" baseline="0" dirty="0" smtClean="0">
                          <a:ln>
                            <a:noFill/>
                          </a:ln>
                          <a:solidFill>
                            <a:schemeClr val="tx1"/>
                          </a:solidFill>
                          <a:effectLst/>
                          <a:latin typeface="Calibri" pitchFamily="34" charset="0"/>
                          <a:ea typeface="+mn-ea"/>
                          <a:cs typeface="+mn-cs"/>
                        </a:rPr>
                        <a:t>Isotropic</a:t>
                      </a:r>
                      <a:r>
                        <a:rPr kumimoji="0" lang="en-US" sz="2400" b="0" i="0" u="none" strike="noStrike" kern="1200" cap="none" normalizeH="0" baseline="0" dirty="0" smtClean="0">
                          <a:ln>
                            <a:noFill/>
                          </a:ln>
                          <a:solidFill>
                            <a:schemeClr val="tx1"/>
                          </a:solidFill>
                          <a:effectLst/>
                          <a:latin typeface="Calibri" pitchFamily="34" charset="0"/>
                          <a:ea typeface="+mn-ea"/>
                          <a:cs typeface="+mn-cs"/>
                        </a:rPr>
                        <a:t> scatterer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Maybe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r>
              <a:tr h="1461098">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Calibri" pitchFamily="34" charset="0"/>
                          <a:ea typeface="+mn-ea"/>
                          <a:cs typeface="+mn-cs"/>
                        </a:rPr>
                        <a:t>Delay Volume and Band Broadening Correction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Same flow cell, same </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interdetector tubing</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1" u="none" strike="noStrike" kern="1200" cap="none" normalizeH="0" baseline="0" dirty="0" smtClean="0">
                          <a:ln>
                            <a:noFill/>
                          </a:ln>
                          <a:solidFill>
                            <a:schemeClr val="tx1"/>
                          </a:solidFill>
                          <a:effectLst/>
                          <a:latin typeface="Calibri" pitchFamily="34" charset="0"/>
                          <a:ea typeface="+mn-ea"/>
                          <a:cs typeface="+mn-cs"/>
                        </a:rPr>
                        <a:t>Monodisperse</a:t>
                      </a:r>
                      <a:r>
                        <a:rPr kumimoji="0" lang="en-US" sz="2400" b="0" i="0" u="none" strike="noStrike" kern="1200" cap="none" normalizeH="0" baseline="0" dirty="0" smtClean="0">
                          <a:ln>
                            <a:noFill/>
                          </a:ln>
                          <a:solidFill>
                            <a:schemeClr val="tx1"/>
                          </a:solidFill>
                          <a:effectLst/>
                          <a:latin typeface="Calibri" pitchFamily="34" charset="0"/>
                          <a:ea typeface="+mn-ea"/>
                          <a:cs typeface="+mn-cs"/>
                        </a:rPr>
                        <a:t> sample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Calibri" pitchFamily="34" charset="0"/>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bg2">
                        <a:lumMod val="20000"/>
                        <a:lumOff val="80000"/>
                      </a:schemeClr>
                    </a:solidFill>
                  </a:tcPr>
                </a:tc>
              </a:tr>
            </a:tbl>
          </a:graphicData>
        </a:graphic>
      </p:graphicFrame>
      <p:sp>
        <p:nvSpPr>
          <p:cNvPr id="3" name="Title 2"/>
          <p:cNvSpPr>
            <a:spLocks noGrp="1"/>
          </p:cNvSpPr>
          <p:nvPr>
            <p:ph type="title"/>
          </p:nvPr>
        </p:nvSpPr>
        <p:spPr/>
        <p:txBody>
          <a:bodyPr/>
          <a:lstStyle/>
          <a:p>
            <a:r>
              <a:rPr dirty="0" smtClean="0"/>
              <a:t>Instrument Parameters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 name="Content Placeholder 79"/>
          <p:cNvSpPr>
            <a:spLocks noGrp="1"/>
          </p:cNvSpPr>
          <p:nvPr>
            <p:ph idx="1"/>
          </p:nvPr>
        </p:nvSpPr>
        <p:spPr>
          <a:xfrm>
            <a:off x="368595" y="1081968"/>
            <a:ext cx="4511413" cy="5099757"/>
          </a:xfrm>
        </p:spPr>
        <p:txBody>
          <a:bodyPr/>
          <a:lstStyle/>
          <a:p>
            <a:pPr>
              <a:spcBef>
                <a:spcPts val="2400"/>
              </a:spcBef>
            </a:pPr>
            <a:r>
              <a:rPr lang="en-US" b="1" i="1" dirty="0" smtClean="0">
                <a:solidFill>
                  <a:srgbClr val="0000FF"/>
                </a:solidFill>
              </a:rPr>
              <a:t>Zimm Plot </a:t>
            </a:r>
            <a:r>
              <a:rPr lang="en-US" dirty="0" smtClean="0"/>
              <a:t>uses several relatively high concentrations in batch mode</a:t>
            </a:r>
          </a:p>
          <a:p>
            <a:pPr>
              <a:spcBef>
                <a:spcPts val="2400"/>
              </a:spcBef>
            </a:pPr>
            <a:r>
              <a:rPr lang="en-US" b="1" i="1" dirty="0" smtClean="0">
                <a:solidFill>
                  <a:srgbClr val="0000FF"/>
                </a:solidFill>
              </a:rPr>
              <a:t>Debye Plot </a:t>
            </a:r>
            <a:r>
              <a:rPr lang="en-US" dirty="0" smtClean="0"/>
              <a:t>uses one single low concentration, as in the chromatography mode</a:t>
            </a:r>
          </a:p>
          <a:p>
            <a:pPr>
              <a:spcBef>
                <a:spcPts val="2400"/>
              </a:spcBef>
            </a:pPr>
            <a:r>
              <a:rPr lang="en-US" dirty="0" smtClean="0"/>
              <a:t>Mathematical Formalisms for fitting data for both examples:</a:t>
            </a:r>
            <a:br>
              <a:rPr lang="en-US" dirty="0" smtClean="0"/>
            </a:br>
            <a:r>
              <a:rPr lang="en-US" b="1" i="1" dirty="0" smtClean="0">
                <a:solidFill>
                  <a:srgbClr val="7030A0"/>
                </a:solidFill>
              </a:rPr>
              <a:t>Zimm Formalism</a:t>
            </a:r>
            <a:r>
              <a:rPr lang="en-US" dirty="0" smtClean="0"/>
              <a:t>:</a:t>
            </a:r>
          </a:p>
          <a:p>
            <a:pPr>
              <a:spcBef>
                <a:spcPts val="2400"/>
              </a:spcBef>
            </a:pPr>
            <a:r>
              <a:rPr lang="en-US" dirty="0" smtClean="0"/>
              <a:t>Other formalisms: </a:t>
            </a:r>
            <a:r>
              <a:rPr lang="en-US" b="1" i="1" dirty="0" smtClean="0">
                <a:solidFill>
                  <a:srgbClr val="7030A0"/>
                </a:solidFill>
              </a:rPr>
              <a:t>Debye, Berry, Random Coil</a:t>
            </a:r>
          </a:p>
          <a:p>
            <a:pPr>
              <a:spcBef>
                <a:spcPts val="2400"/>
              </a:spcBef>
            </a:pPr>
            <a:endParaRPr lang="en-US" dirty="0" smtClean="0"/>
          </a:p>
          <a:p>
            <a:pPr>
              <a:spcBef>
                <a:spcPts val="2400"/>
              </a:spcBef>
            </a:pPr>
            <a:endParaRPr lang="en-US" dirty="0"/>
          </a:p>
        </p:txBody>
      </p:sp>
      <p:sp>
        <p:nvSpPr>
          <p:cNvPr id="32770" name="Rectangle 2"/>
          <p:cNvSpPr>
            <a:spLocks noGrp="1" noChangeArrowheads="1"/>
          </p:cNvSpPr>
          <p:nvPr>
            <p:ph type="title"/>
          </p:nvPr>
        </p:nvSpPr>
        <p:spPr>
          <a:noFill/>
        </p:spPr>
        <p:txBody>
          <a:bodyPr/>
          <a:lstStyle/>
          <a:p>
            <a:r>
              <a:rPr dirty="0" smtClean="0"/>
              <a:t>Zimm Plot versus Debye Plot</a:t>
            </a:r>
          </a:p>
        </p:txBody>
      </p:sp>
      <p:pic>
        <p:nvPicPr>
          <p:cNvPr id="138243" name="Picture 3"/>
          <p:cNvPicPr>
            <a:picLocks noChangeAspect="1" noChangeArrowheads="1"/>
          </p:cNvPicPr>
          <p:nvPr/>
        </p:nvPicPr>
        <p:blipFill>
          <a:blip r:embed="rId3" cstate="print"/>
          <a:srcRect/>
          <a:stretch>
            <a:fillRect/>
          </a:stretch>
        </p:blipFill>
        <p:spPr bwMode="auto">
          <a:xfrm>
            <a:off x="5029201" y="1025207"/>
            <a:ext cx="3636222" cy="2230216"/>
          </a:xfrm>
          <a:prstGeom prst="rect">
            <a:avLst/>
          </a:prstGeom>
          <a:noFill/>
          <a:ln w="9525">
            <a:noFill/>
            <a:miter lim="800000"/>
            <a:headEnd/>
            <a:tailEnd/>
          </a:ln>
          <a:effectLst/>
        </p:spPr>
      </p:pic>
      <p:grpSp>
        <p:nvGrpSpPr>
          <p:cNvPr id="10" name="Group 9"/>
          <p:cNvGrpSpPr/>
          <p:nvPr/>
        </p:nvGrpSpPr>
        <p:grpSpPr>
          <a:xfrm>
            <a:off x="5225146" y="3407229"/>
            <a:ext cx="3286518" cy="2731231"/>
            <a:chOff x="5374902" y="3518193"/>
            <a:chExt cx="3133725" cy="2619375"/>
          </a:xfrm>
        </p:grpSpPr>
        <p:pic>
          <p:nvPicPr>
            <p:cNvPr id="138247" name="Picture 7"/>
            <p:cNvPicPr>
              <a:picLocks noChangeAspect="1" noChangeArrowheads="1"/>
            </p:cNvPicPr>
            <p:nvPr/>
          </p:nvPicPr>
          <p:blipFill>
            <a:blip r:embed="rId4" cstate="print"/>
            <a:srcRect/>
            <a:stretch>
              <a:fillRect/>
            </a:stretch>
          </p:blipFill>
          <p:spPr bwMode="auto">
            <a:xfrm>
              <a:off x="5374902" y="3518193"/>
              <a:ext cx="3133725" cy="2619375"/>
            </a:xfrm>
            <a:prstGeom prst="rect">
              <a:avLst/>
            </a:prstGeom>
            <a:noFill/>
            <a:ln w="9525">
              <a:noFill/>
              <a:miter lim="800000"/>
              <a:headEnd/>
              <a:tailEnd/>
            </a:ln>
            <a:effectLst/>
          </p:spPr>
        </p:pic>
        <p:pic>
          <p:nvPicPr>
            <p:cNvPr id="138246" name="Picture 6"/>
            <p:cNvPicPr>
              <a:picLocks noChangeAspect="1" noChangeArrowheads="1"/>
            </p:cNvPicPr>
            <p:nvPr/>
          </p:nvPicPr>
          <p:blipFill>
            <a:blip r:embed="rId5" cstate="print"/>
            <a:srcRect/>
            <a:stretch>
              <a:fillRect/>
            </a:stretch>
          </p:blipFill>
          <p:spPr bwMode="auto">
            <a:xfrm>
              <a:off x="7158575" y="4890447"/>
              <a:ext cx="1275411" cy="820853"/>
            </a:xfrm>
            <a:prstGeom prst="rect">
              <a:avLst/>
            </a:prstGeom>
            <a:noFill/>
            <a:ln w="9525">
              <a:noFill/>
              <a:miter lim="800000"/>
              <a:headEnd/>
              <a:tailEnd/>
            </a:ln>
            <a:effectLst/>
          </p:spPr>
        </p:pic>
      </p:grpSp>
      <p:sp>
        <p:nvSpPr>
          <p:cNvPr id="1382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38248"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041183" y="4659418"/>
            <a:ext cx="1346233" cy="426854"/>
          </a:xfrm>
          <a:prstGeom prst="rect">
            <a:avLst/>
          </a:prstGeom>
          <a:noFill/>
        </p:spPr>
      </p:pic>
      <p:sp>
        <p:nvSpPr>
          <p:cNvPr id="138250" name="Rectangle 10"/>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0">
                                            <p:txEl>
                                              <p:pRg st="0" end="0"/>
                                            </p:txEl>
                                          </p:spTgt>
                                        </p:tgtEl>
                                        <p:attrNameLst>
                                          <p:attrName>style.visibility</p:attrName>
                                        </p:attrNameLst>
                                      </p:cBhvr>
                                      <p:to>
                                        <p:strVal val="visible"/>
                                      </p:to>
                                    </p:set>
                                    <p:anim calcmode="lin" valueType="num">
                                      <p:cBhvr>
                                        <p:cTn id="7" dur="500" fill="hold"/>
                                        <p:tgtEl>
                                          <p:spTgt spid="8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0">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138243"/>
                                        </p:tgtEl>
                                        <p:attrNameLst>
                                          <p:attrName>style.visibility</p:attrName>
                                        </p:attrNameLst>
                                      </p:cBhvr>
                                      <p:to>
                                        <p:strVal val="visible"/>
                                      </p:to>
                                    </p:set>
                                    <p:anim calcmode="lin" valueType="num">
                                      <p:cBhvr>
                                        <p:cTn id="12" dur="500" fill="hold"/>
                                        <p:tgtEl>
                                          <p:spTgt spid="138243"/>
                                        </p:tgtEl>
                                        <p:attrNameLst>
                                          <p:attrName>ppt_w</p:attrName>
                                        </p:attrNameLst>
                                      </p:cBhvr>
                                      <p:tavLst>
                                        <p:tav tm="0">
                                          <p:val>
                                            <p:fltVal val="0"/>
                                          </p:val>
                                        </p:tav>
                                        <p:tav tm="100000">
                                          <p:val>
                                            <p:strVal val="#ppt_w"/>
                                          </p:val>
                                        </p:tav>
                                      </p:tavLst>
                                    </p:anim>
                                    <p:anim calcmode="lin" valueType="num">
                                      <p:cBhvr>
                                        <p:cTn id="13" dur="500" fill="hold"/>
                                        <p:tgtEl>
                                          <p:spTgt spid="138243"/>
                                        </p:tgtEl>
                                        <p:attrNameLst>
                                          <p:attrName>ppt_h</p:attrName>
                                        </p:attrNameLst>
                                      </p:cBhvr>
                                      <p:tavLst>
                                        <p:tav tm="0">
                                          <p:val>
                                            <p:fltVal val="0"/>
                                          </p:val>
                                        </p:tav>
                                        <p:tav tm="100000">
                                          <p:val>
                                            <p:strVal val="#ppt_h"/>
                                          </p:val>
                                        </p:tav>
                                      </p:tavLst>
                                    </p:anim>
                                    <p:animEffect transition="in" filter="fade">
                                      <p:cBhvr>
                                        <p:cTn id="14" dur="500"/>
                                        <p:tgtEl>
                                          <p:spTgt spid="13824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80">
                                            <p:txEl>
                                              <p:pRg st="1" end="1"/>
                                            </p:txEl>
                                          </p:spTgt>
                                        </p:tgtEl>
                                        <p:attrNameLst>
                                          <p:attrName>style.visibility</p:attrName>
                                        </p:attrNameLst>
                                      </p:cBhvr>
                                      <p:to>
                                        <p:strVal val="visible"/>
                                      </p:to>
                                    </p:set>
                                    <p:anim calcmode="lin" valueType="num">
                                      <p:cBhvr>
                                        <p:cTn id="19" dur="500" fill="hold"/>
                                        <p:tgtEl>
                                          <p:spTgt spid="80">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80">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80">
                                            <p:txEl>
                                              <p:pRg st="1" end="1"/>
                                            </p:txEl>
                                          </p:spTgt>
                                        </p:tgtEl>
                                      </p:cBhvr>
                                    </p:animEffect>
                                  </p:childTnLst>
                                </p:cTn>
                              </p:par>
                              <p:par>
                                <p:cTn id="22" presetID="53"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nodeType="clickEffect">
                                  <p:stCondLst>
                                    <p:cond delay="0"/>
                                  </p:stCondLst>
                                  <p:childTnLst>
                                    <p:set>
                                      <p:cBhvr>
                                        <p:cTn id="30" dur="1" fill="hold">
                                          <p:stCondLst>
                                            <p:cond delay="0"/>
                                          </p:stCondLst>
                                        </p:cTn>
                                        <p:tgtEl>
                                          <p:spTgt spid="80">
                                            <p:txEl>
                                              <p:pRg st="2" end="2"/>
                                            </p:txEl>
                                          </p:spTgt>
                                        </p:tgtEl>
                                        <p:attrNameLst>
                                          <p:attrName>style.visibility</p:attrName>
                                        </p:attrNameLst>
                                      </p:cBhvr>
                                      <p:to>
                                        <p:strVal val="visible"/>
                                      </p:to>
                                    </p:set>
                                    <p:anim calcmode="lin" valueType="num">
                                      <p:cBhvr>
                                        <p:cTn id="31" dur="500" fill="hold"/>
                                        <p:tgtEl>
                                          <p:spTgt spid="80">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80">
                                            <p:txEl>
                                              <p:pRg st="2" end="2"/>
                                            </p:txEl>
                                          </p:spTgt>
                                        </p:tgtEl>
                                        <p:attrNameLst>
                                          <p:attrName>ppt_h</p:attrName>
                                        </p:attrNameLst>
                                      </p:cBhvr>
                                      <p:tavLst>
                                        <p:tav tm="0">
                                          <p:val>
                                            <p:fltVal val="0"/>
                                          </p:val>
                                        </p:tav>
                                        <p:tav tm="100000">
                                          <p:val>
                                            <p:strVal val="#ppt_h"/>
                                          </p:val>
                                        </p:tav>
                                      </p:tavLst>
                                    </p:anim>
                                    <p:animEffect transition="in" filter="fade">
                                      <p:cBhvr>
                                        <p:cTn id="33" dur="500"/>
                                        <p:tgtEl>
                                          <p:spTgt spid="80">
                                            <p:txEl>
                                              <p:pRg st="2" end="2"/>
                                            </p:txEl>
                                          </p:spTgt>
                                        </p:tgtEl>
                                      </p:cBhvr>
                                    </p:animEffect>
                                  </p:childTnLst>
                                </p:cTn>
                              </p:par>
                              <p:par>
                                <p:cTn id="34" presetID="53" presetClass="entr" presetSubtype="0" fill="hold" nodeType="withEffect">
                                  <p:stCondLst>
                                    <p:cond delay="0"/>
                                  </p:stCondLst>
                                  <p:childTnLst>
                                    <p:set>
                                      <p:cBhvr>
                                        <p:cTn id="35" dur="1" fill="hold">
                                          <p:stCondLst>
                                            <p:cond delay="0"/>
                                          </p:stCondLst>
                                        </p:cTn>
                                        <p:tgtEl>
                                          <p:spTgt spid="138248"/>
                                        </p:tgtEl>
                                        <p:attrNameLst>
                                          <p:attrName>style.visibility</p:attrName>
                                        </p:attrNameLst>
                                      </p:cBhvr>
                                      <p:to>
                                        <p:strVal val="visible"/>
                                      </p:to>
                                    </p:set>
                                    <p:anim calcmode="lin" valueType="num">
                                      <p:cBhvr>
                                        <p:cTn id="36" dur="500" fill="hold"/>
                                        <p:tgtEl>
                                          <p:spTgt spid="138248"/>
                                        </p:tgtEl>
                                        <p:attrNameLst>
                                          <p:attrName>ppt_w</p:attrName>
                                        </p:attrNameLst>
                                      </p:cBhvr>
                                      <p:tavLst>
                                        <p:tav tm="0">
                                          <p:val>
                                            <p:fltVal val="0"/>
                                          </p:val>
                                        </p:tav>
                                        <p:tav tm="100000">
                                          <p:val>
                                            <p:strVal val="#ppt_w"/>
                                          </p:val>
                                        </p:tav>
                                      </p:tavLst>
                                    </p:anim>
                                    <p:anim calcmode="lin" valueType="num">
                                      <p:cBhvr>
                                        <p:cTn id="37" dur="500" fill="hold"/>
                                        <p:tgtEl>
                                          <p:spTgt spid="138248"/>
                                        </p:tgtEl>
                                        <p:attrNameLst>
                                          <p:attrName>ppt_h</p:attrName>
                                        </p:attrNameLst>
                                      </p:cBhvr>
                                      <p:tavLst>
                                        <p:tav tm="0">
                                          <p:val>
                                            <p:fltVal val="0"/>
                                          </p:val>
                                        </p:tav>
                                        <p:tav tm="100000">
                                          <p:val>
                                            <p:strVal val="#ppt_h"/>
                                          </p:val>
                                        </p:tav>
                                      </p:tavLst>
                                    </p:anim>
                                    <p:animEffect transition="in" filter="fade">
                                      <p:cBhvr>
                                        <p:cTn id="38" dur="500"/>
                                        <p:tgtEl>
                                          <p:spTgt spid="13824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nodeType="clickEffect">
                                  <p:stCondLst>
                                    <p:cond delay="0"/>
                                  </p:stCondLst>
                                  <p:childTnLst>
                                    <p:set>
                                      <p:cBhvr>
                                        <p:cTn id="42" dur="1" fill="hold">
                                          <p:stCondLst>
                                            <p:cond delay="0"/>
                                          </p:stCondLst>
                                        </p:cTn>
                                        <p:tgtEl>
                                          <p:spTgt spid="80">
                                            <p:txEl>
                                              <p:pRg st="3" end="3"/>
                                            </p:txEl>
                                          </p:spTgt>
                                        </p:tgtEl>
                                        <p:attrNameLst>
                                          <p:attrName>style.visibility</p:attrName>
                                        </p:attrNameLst>
                                      </p:cBhvr>
                                      <p:to>
                                        <p:strVal val="visible"/>
                                      </p:to>
                                    </p:set>
                                    <p:anim calcmode="lin" valueType="num">
                                      <p:cBhvr>
                                        <p:cTn id="43" dur="500" fill="hold"/>
                                        <p:tgtEl>
                                          <p:spTgt spid="80">
                                            <p:txEl>
                                              <p:pRg st="3" end="3"/>
                                            </p:txEl>
                                          </p:spTgt>
                                        </p:tgtEl>
                                        <p:attrNameLst>
                                          <p:attrName>ppt_w</p:attrName>
                                        </p:attrNameLst>
                                      </p:cBhvr>
                                      <p:tavLst>
                                        <p:tav tm="0">
                                          <p:val>
                                            <p:fltVal val="0"/>
                                          </p:val>
                                        </p:tav>
                                        <p:tav tm="100000">
                                          <p:val>
                                            <p:strVal val="#ppt_w"/>
                                          </p:val>
                                        </p:tav>
                                      </p:tavLst>
                                    </p:anim>
                                    <p:anim calcmode="lin" valueType="num">
                                      <p:cBhvr>
                                        <p:cTn id="44" dur="500" fill="hold"/>
                                        <p:tgtEl>
                                          <p:spTgt spid="80">
                                            <p:txEl>
                                              <p:pRg st="3" end="3"/>
                                            </p:txEl>
                                          </p:spTgt>
                                        </p:tgtEl>
                                        <p:attrNameLst>
                                          <p:attrName>ppt_h</p:attrName>
                                        </p:attrNameLst>
                                      </p:cBhvr>
                                      <p:tavLst>
                                        <p:tav tm="0">
                                          <p:val>
                                            <p:fltVal val="0"/>
                                          </p:val>
                                        </p:tav>
                                        <p:tav tm="100000">
                                          <p:val>
                                            <p:strVal val="#ppt_h"/>
                                          </p:val>
                                        </p:tav>
                                      </p:tavLst>
                                    </p:anim>
                                    <p:animEffect transition="in" filter="fade">
                                      <p:cBhvr>
                                        <p:cTn id="45" dur="500"/>
                                        <p:tgtEl>
                                          <p:spTgt spid="8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2704564" y="1403593"/>
            <a:ext cx="4217971" cy="3494941"/>
            <a:chOff x="2704564" y="1403593"/>
            <a:chExt cx="4217971" cy="3494941"/>
          </a:xfrm>
        </p:grpSpPr>
        <p:pic>
          <p:nvPicPr>
            <p:cNvPr id="29704" name="Picture 8"/>
            <p:cNvPicPr>
              <a:picLocks noChangeAspect="1" noChangeArrowheads="1"/>
            </p:cNvPicPr>
            <p:nvPr/>
          </p:nvPicPr>
          <p:blipFill>
            <a:blip r:embed="rId3" cstate="print"/>
            <a:srcRect/>
            <a:stretch>
              <a:fillRect/>
            </a:stretch>
          </p:blipFill>
          <p:spPr bwMode="auto">
            <a:xfrm>
              <a:off x="2704564" y="1403593"/>
              <a:ext cx="4049527" cy="3494941"/>
            </a:xfrm>
            <a:prstGeom prst="rect">
              <a:avLst/>
            </a:prstGeom>
            <a:noFill/>
            <a:ln w="9525">
              <a:noFill/>
              <a:miter lim="800000"/>
              <a:headEnd/>
              <a:tailEnd/>
            </a:ln>
            <a:effectLst/>
          </p:spPr>
        </p:pic>
        <p:sp>
          <p:nvSpPr>
            <p:cNvPr id="18" name="Rectangle 17"/>
            <p:cNvSpPr/>
            <p:nvPr/>
          </p:nvSpPr>
          <p:spPr>
            <a:xfrm>
              <a:off x="3565526" y="1421564"/>
              <a:ext cx="3357009" cy="338554"/>
            </a:xfrm>
            <a:prstGeom prst="rect">
              <a:avLst/>
            </a:prstGeom>
          </p:spPr>
          <p:txBody>
            <a:bodyPr wrap="none">
              <a:spAutoFit/>
            </a:bodyPr>
            <a:lstStyle/>
            <a:p>
              <a:r>
                <a:rPr lang="en-US" b="1" dirty="0" smtClean="0"/>
                <a:t>Molar Mass and Radius from LS </a:t>
              </a:r>
              <a:endParaRPr lang="en-US" dirty="0"/>
            </a:p>
          </p:txBody>
        </p:sp>
      </p:grpSp>
      <p:sp>
        <p:nvSpPr>
          <p:cNvPr id="23554" name="Rectangle 2"/>
          <p:cNvSpPr>
            <a:spLocks noGrp="1" noChangeArrowheads="1"/>
          </p:cNvSpPr>
          <p:nvPr>
            <p:ph type="title"/>
          </p:nvPr>
        </p:nvSpPr>
        <p:spPr/>
        <p:txBody>
          <a:bodyPr/>
          <a:lstStyle/>
          <a:p>
            <a:pPr>
              <a:defRPr/>
            </a:pPr>
            <a:r>
              <a:rPr lang="en-US" sz="3200" b="1" dirty="0" smtClean="0">
                <a:latin typeface="Helvetica" pitchFamily="34" charset="0"/>
              </a:rPr>
              <a:t> </a:t>
            </a:r>
            <a:r>
              <a:rPr lang="en-US" dirty="0" smtClean="0"/>
              <a:t>Debye Plot with Zimm Formalism</a:t>
            </a:r>
          </a:p>
        </p:txBody>
      </p:sp>
      <p:sp>
        <p:nvSpPr>
          <p:cNvPr id="23563" name="Rectangle 11"/>
          <p:cNvSpPr>
            <a:spLocks noChangeArrowheads="1"/>
          </p:cNvSpPr>
          <p:nvPr/>
        </p:nvSpPr>
        <p:spPr bwMode="auto">
          <a:xfrm>
            <a:off x="246578" y="5069529"/>
            <a:ext cx="8669894" cy="1176349"/>
          </a:xfrm>
          <a:prstGeom prst="rect">
            <a:avLst/>
          </a:prstGeom>
          <a:noFill/>
          <a:ln w="9525">
            <a:noFill/>
            <a:miter lim="800000"/>
            <a:headEnd/>
            <a:tailEnd/>
          </a:ln>
        </p:spPr>
        <p:txBody>
          <a:bodyPr wrap="square" lIns="92075" tIns="46038" rIns="92075" bIns="46038">
            <a:spAutoFit/>
          </a:bodyPr>
          <a:lstStyle/>
          <a:p>
            <a:pPr marL="231775" indent="-231775" algn="l">
              <a:lnSpc>
                <a:spcPct val="110000"/>
              </a:lnSpc>
              <a:buFontTx/>
              <a:buChar char="•"/>
            </a:pPr>
            <a:r>
              <a:rPr lang="en-US" sz="2400" b="0" dirty="0" smtClean="0">
                <a:latin typeface="Calibri" pitchFamily="34" charset="0"/>
              </a:rPr>
              <a:t>A </a:t>
            </a:r>
            <a:r>
              <a:rPr lang="en-US" sz="2400" b="0" dirty="0">
                <a:latin typeface="Calibri" pitchFamily="34" charset="0"/>
              </a:rPr>
              <a:t>first-order </a:t>
            </a:r>
            <a:r>
              <a:rPr lang="en-US" sz="2400" dirty="0">
                <a:latin typeface="Calibri" pitchFamily="34" charset="0"/>
              </a:rPr>
              <a:t>Fit for polymers with </a:t>
            </a:r>
            <a:r>
              <a:rPr lang="en-US" sz="2400" i="1" dirty="0">
                <a:latin typeface="Calibri" pitchFamily="34" charset="0"/>
              </a:rPr>
              <a:t>rms radius</a:t>
            </a:r>
            <a:r>
              <a:rPr lang="en-US" sz="2400" dirty="0">
                <a:latin typeface="Calibri" pitchFamily="34" charset="0"/>
              </a:rPr>
              <a:t> &lt; 50 nm</a:t>
            </a:r>
          </a:p>
          <a:p>
            <a:pPr marL="519113" lvl="1" indent="-179388" algn="l">
              <a:lnSpc>
                <a:spcPct val="110000"/>
              </a:lnSpc>
              <a:buFontTx/>
              <a:buChar char="•"/>
            </a:pPr>
            <a:r>
              <a:rPr lang="en-US" sz="2000" dirty="0" smtClean="0">
                <a:latin typeface="Calibri" pitchFamily="34" charset="0"/>
              </a:rPr>
              <a:t>Intercept </a:t>
            </a:r>
            <a:r>
              <a:rPr lang="en-US" sz="2000" dirty="0">
                <a:latin typeface="Calibri" pitchFamily="34" charset="0"/>
              </a:rPr>
              <a:t>gives </a:t>
            </a:r>
            <a:r>
              <a:rPr lang="en-US" sz="2000" dirty="0" smtClean="0">
                <a:latin typeface="Calibri" pitchFamily="34" charset="0"/>
              </a:rPr>
              <a:t>1/M </a:t>
            </a:r>
            <a:r>
              <a:rPr lang="en-US" sz="2000" dirty="0">
                <a:latin typeface="Calibri" pitchFamily="34" charset="0"/>
              </a:rPr>
              <a:t>for that slice</a:t>
            </a:r>
          </a:p>
          <a:p>
            <a:pPr marL="519113" lvl="1" indent="-179388" algn="l">
              <a:lnSpc>
                <a:spcPct val="110000"/>
              </a:lnSpc>
              <a:buFontTx/>
              <a:buChar char="•"/>
            </a:pPr>
            <a:r>
              <a:rPr lang="en-US" sz="2000" dirty="0" smtClean="0">
                <a:latin typeface="Calibri" pitchFamily="34" charset="0"/>
              </a:rPr>
              <a:t>Initial </a:t>
            </a:r>
            <a:r>
              <a:rPr lang="en-US" sz="2000" dirty="0">
                <a:latin typeface="Calibri" pitchFamily="34" charset="0"/>
              </a:rPr>
              <a:t>slope </a:t>
            </a:r>
            <a:r>
              <a:rPr lang="en-US" sz="2000" dirty="0" smtClean="0">
                <a:latin typeface="Calibri" pitchFamily="34" charset="0"/>
              </a:rPr>
              <a:t>is proportional to the square of the </a:t>
            </a:r>
            <a:r>
              <a:rPr lang="en-US" sz="2000" i="1" dirty="0" smtClean="0">
                <a:latin typeface="Calibri" pitchFamily="34" charset="0"/>
              </a:rPr>
              <a:t>rms </a:t>
            </a:r>
            <a:r>
              <a:rPr lang="en-US" sz="2000" i="1" dirty="0">
                <a:latin typeface="Calibri" pitchFamily="34" charset="0"/>
              </a:rPr>
              <a:t>radius</a:t>
            </a:r>
            <a:r>
              <a:rPr lang="en-US" sz="2000" dirty="0">
                <a:latin typeface="Calibri" pitchFamily="34" charset="0"/>
              </a:rPr>
              <a:t> for that data </a:t>
            </a:r>
            <a:r>
              <a:rPr lang="en-US" sz="2000" dirty="0" smtClean="0">
                <a:latin typeface="Calibri" pitchFamily="34" charset="0"/>
              </a:rPr>
              <a:t>slice.</a:t>
            </a:r>
            <a:endParaRPr lang="en-US" sz="2000" dirty="0">
              <a:latin typeface="Calibri" pitchFamily="34" charset="0"/>
            </a:endParaRPr>
          </a:p>
        </p:txBody>
      </p:sp>
      <p:grpSp>
        <p:nvGrpSpPr>
          <p:cNvPr id="16" name="Group 15"/>
          <p:cNvGrpSpPr/>
          <p:nvPr/>
        </p:nvGrpSpPr>
        <p:grpSpPr>
          <a:xfrm>
            <a:off x="1622377" y="931727"/>
            <a:ext cx="5892895" cy="461665"/>
            <a:chOff x="1991323" y="1106028"/>
            <a:chExt cx="5892895" cy="461665"/>
          </a:xfrm>
        </p:grpSpPr>
        <p:sp>
          <p:nvSpPr>
            <p:cNvPr id="14" name="TextBox 13"/>
            <p:cNvSpPr txBox="1"/>
            <p:nvPr/>
          </p:nvSpPr>
          <p:spPr>
            <a:xfrm>
              <a:off x="1991323" y="1106028"/>
              <a:ext cx="5892895" cy="461665"/>
            </a:xfrm>
            <a:prstGeom prst="rect">
              <a:avLst/>
            </a:prstGeom>
            <a:noFill/>
          </p:spPr>
          <p:txBody>
            <a:bodyPr wrap="none" rtlCol="0">
              <a:spAutoFit/>
            </a:bodyPr>
            <a:lstStyle/>
            <a:p>
              <a:r>
                <a:rPr lang="en-US" sz="2400" i="1" dirty="0" smtClean="0">
                  <a:latin typeface="Calibri" pitchFamily="34" charset="0"/>
                </a:rPr>
                <a:t>Plot                    vs.                  for each data slice</a:t>
              </a:r>
            </a:p>
          </p:txBody>
        </p:sp>
        <p:pic>
          <p:nvPicPr>
            <p:cNvPr id="29706"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679406" y="1180214"/>
              <a:ext cx="1215978" cy="386155"/>
            </a:xfrm>
            <a:prstGeom prst="rect">
              <a:avLst/>
            </a:prstGeom>
            <a:noFill/>
          </p:spPr>
        </p:pic>
        <p:pic>
          <p:nvPicPr>
            <p:cNvPr id="29705"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348714" y="1181322"/>
              <a:ext cx="1084521" cy="386155"/>
            </a:xfrm>
            <a:prstGeom prst="rect">
              <a:avLst/>
            </a:prstGeom>
            <a:noFill/>
          </p:spPr>
        </p:pic>
      </p:grpSp>
      <p:sp>
        <p:nvSpPr>
          <p:cNvPr id="2970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9708" name="Rectangle 12"/>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9709" name="Rectangle 13"/>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17" name="Group 16"/>
          <p:cNvGrpSpPr/>
          <p:nvPr/>
        </p:nvGrpSpPr>
        <p:grpSpPr>
          <a:xfrm>
            <a:off x="1702938" y="3133504"/>
            <a:ext cx="4324270" cy="1361124"/>
            <a:chOff x="1713625" y="3258605"/>
            <a:chExt cx="3981478" cy="1263831"/>
          </a:xfrm>
        </p:grpSpPr>
        <p:sp>
          <p:nvSpPr>
            <p:cNvPr id="20" name="TextBox 19"/>
            <p:cNvSpPr txBox="1"/>
            <p:nvPr/>
          </p:nvSpPr>
          <p:spPr>
            <a:xfrm>
              <a:off x="1713625" y="4093771"/>
              <a:ext cx="683651" cy="428665"/>
            </a:xfrm>
            <a:prstGeom prst="rect">
              <a:avLst/>
            </a:prstGeom>
            <a:noFill/>
          </p:spPr>
          <p:txBody>
            <a:bodyPr wrap="none" rtlCol="0">
              <a:spAutoFit/>
            </a:bodyPr>
            <a:lstStyle/>
            <a:p>
              <a:r>
                <a:rPr lang="en-US" sz="2400" b="1" dirty="0" smtClean="0">
                  <a:latin typeface="Calibri" pitchFamily="34" charset="0"/>
                </a:rPr>
                <a:t>1/M</a:t>
              </a:r>
              <a:endParaRPr lang="en-US" sz="2400" b="1" baseline="-25000" dirty="0" smtClean="0">
                <a:latin typeface="Calibri" pitchFamily="34" charset="0"/>
              </a:endParaRPr>
            </a:p>
          </p:txBody>
        </p:sp>
        <p:sp>
          <p:nvSpPr>
            <p:cNvPr id="22" name="TextBox 21"/>
            <p:cNvSpPr txBox="1"/>
            <p:nvPr/>
          </p:nvSpPr>
          <p:spPr>
            <a:xfrm>
              <a:off x="4910913" y="3393004"/>
              <a:ext cx="784190" cy="461665"/>
            </a:xfrm>
            <a:prstGeom prst="rect">
              <a:avLst/>
            </a:prstGeom>
            <a:noFill/>
          </p:spPr>
          <p:txBody>
            <a:bodyPr wrap="none" rtlCol="0">
              <a:spAutoFit/>
            </a:bodyPr>
            <a:lstStyle/>
            <a:p>
              <a:r>
                <a:rPr lang="en-US" sz="2400" b="1" dirty="0" smtClean="0">
                  <a:latin typeface="Calibri" pitchFamily="34" charset="0"/>
                </a:rPr>
                <a:t>R</a:t>
              </a:r>
              <a:r>
                <a:rPr lang="en-US" sz="2400" b="1" baseline="-25000" dirty="0" smtClean="0">
                  <a:latin typeface="Calibri" pitchFamily="34" charset="0"/>
                </a:rPr>
                <a:t>rms</a:t>
              </a:r>
              <a:r>
                <a:rPr lang="en-US" sz="2400" b="1" baseline="30000" dirty="0" smtClean="0">
                  <a:latin typeface="Calibri" pitchFamily="34" charset="0"/>
                </a:rPr>
                <a:t>2</a:t>
              </a:r>
              <a:endParaRPr lang="en-US" sz="2400" b="1" dirty="0" smtClean="0">
                <a:latin typeface="Calibri" pitchFamily="34" charset="0"/>
              </a:endParaRPr>
            </a:p>
          </p:txBody>
        </p:sp>
        <p:cxnSp>
          <p:nvCxnSpPr>
            <p:cNvPr id="24" name="Straight Arrow Connector 23"/>
            <p:cNvCxnSpPr/>
            <p:nvPr/>
          </p:nvCxnSpPr>
          <p:spPr bwMode="auto">
            <a:xfrm>
              <a:off x="2480967" y="4330838"/>
              <a:ext cx="1097280" cy="886"/>
            </a:xfrm>
            <a:prstGeom prst="straightConnector1">
              <a:avLst/>
            </a:prstGeom>
            <a:noFill/>
            <a:ln w="19050" cap="flat" cmpd="sng" algn="ctr">
              <a:solidFill>
                <a:srgbClr val="0000FF"/>
              </a:solidFill>
              <a:prstDash val="solid"/>
              <a:round/>
              <a:headEnd type="none" w="med" len="med"/>
              <a:tailEnd type="arrow"/>
            </a:ln>
            <a:effectLst/>
          </p:spPr>
        </p:cxnSp>
        <p:cxnSp>
          <p:nvCxnSpPr>
            <p:cNvPr id="31" name="Straight Arrow Connector 30"/>
            <p:cNvCxnSpPr/>
            <p:nvPr/>
          </p:nvCxnSpPr>
          <p:spPr bwMode="auto">
            <a:xfrm>
              <a:off x="3900615" y="4086834"/>
              <a:ext cx="950974" cy="886"/>
            </a:xfrm>
            <a:prstGeom prst="straightConnector1">
              <a:avLst/>
            </a:prstGeom>
            <a:noFill/>
            <a:ln w="19050" cap="flat" cmpd="sng" algn="ctr">
              <a:solidFill>
                <a:srgbClr val="0000FF"/>
              </a:solidFill>
              <a:prstDash val="solid"/>
              <a:round/>
              <a:headEnd type="none" w="med" len="med"/>
              <a:tailEnd type="none"/>
            </a:ln>
            <a:effectLst/>
          </p:spPr>
        </p:cxnSp>
        <p:cxnSp>
          <p:nvCxnSpPr>
            <p:cNvPr id="32" name="Straight Arrow Connector 31"/>
            <p:cNvCxnSpPr/>
            <p:nvPr/>
          </p:nvCxnSpPr>
          <p:spPr bwMode="auto">
            <a:xfrm rot="5400000" flipH="1" flipV="1">
              <a:off x="4427314" y="3674883"/>
              <a:ext cx="832992" cy="436"/>
            </a:xfrm>
            <a:prstGeom prst="straightConnector1">
              <a:avLst/>
            </a:prstGeom>
            <a:noFill/>
            <a:ln w="19050" cap="flat" cmpd="sng" algn="ctr">
              <a:solidFill>
                <a:srgbClr val="0000FF"/>
              </a:solidFill>
              <a:prstDash val="solid"/>
              <a:round/>
              <a:headEnd type="none" w="med" len="med"/>
              <a:tailEnd type="none"/>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563"/>
                                        </p:tgtEl>
                                        <p:attrNameLst>
                                          <p:attrName>style.visibility</p:attrName>
                                        </p:attrNameLst>
                                      </p:cBhvr>
                                      <p:to>
                                        <p:strVal val="visible"/>
                                      </p:to>
                                    </p:set>
                                    <p:anim calcmode="lin" valueType="num">
                                      <p:cBhvr additive="base">
                                        <p:cTn id="25" dur="500" fill="hold"/>
                                        <p:tgtEl>
                                          <p:spTgt spid="23563"/>
                                        </p:tgtEl>
                                        <p:attrNameLst>
                                          <p:attrName>ppt_x</p:attrName>
                                        </p:attrNameLst>
                                      </p:cBhvr>
                                      <p:tavLst>
                                        <p:tav tm="0">
                                          <p:val>
                                            <p:strVal val="#ppt_x"/>
                                          </p:val>
                                        </p:tav>
                                        <p:tav tm="100000">
                                          <p:val>
                                            <p:strVal val="#ppt_x"/>
                                          </p:val>
                                        </p:tav>
                                      </p:tavLst>
                                    </p:anim>
                                    <p:anim calcmode="lin" valueType="num">
                                      <p:cBhvr additive="base">
                                        <p:cTn id="26" dur="500" fill="hold"/>
                                        <p:tgtEl>
                                          <p:spTgt spid="235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1" name="Picture 1"/>
          <p:cNvPicPr>
            <a:picLocks noChangeAspect="1" noChangeArrowheads="1"/>
          </p:cNvPicPr>
          <p:nvPr/>
        </p:nvPicPr>
        <p:blipFill>
          <a:blip r:embed="rId3" cstate="print"/>
          <a:srcRect/>
          <a:stretch>
            <a:fillRect/>
          </a:stretch>
        </p:blipFill>
        <p:spPr bwMode="auto">
          <a:xfrm>
            <a:off x="1139833" y="1086522"/>
            <a:ext cx="7559181" cy="4901024"/>
          </a:xfrm>
          <a:prstGeom prst="rect">
            <a:avLst/>
          </a:prstGeom>
          <a:noFill/>
          <a:ln w="9525">
            <a:noFill/>
            <a:miter lim="800000"/>
            <a:headEnd/>
            <a:tailEnd/>
          </a:ln>
        </p:spPr>
      </p:pic>
      <p:sp>
        <p:nvSpPr>
          <p:cNvPr id="37890" name="Rectangle 2"/>
          <p:cNvSpPr>
            <a:spLocks noGrp="1" noChangeArrowheads="1"/>
          </p:cNvSpPr>
          <p:nvPr>
            <p:ph type="title"/>
          </p:nvPr>
        </p:nvSpPr>
        <p:spPr/>
        <p:txBody>
          <a:bodyPr>
            <a:normAutofit fontScale="90000"/>
          </a:bodyPr>
          <a:lstStyle/>
          <a:p>
            <a:r>
              <a:rPr lang="en-US" dirty="0" smtClean="0"/>
              <a:t>Data Analysis and Comparison – EASI Graph</a:t>
            </a:r>
          </a:p>
        </p:txBody>
      </p:sp>
      <p:cxnSp>
        <p:nvCxnSpPr>
          <p:cNvPr id="37893" name="Straight Arrow Connector 7"/>
          <p:cNvCxnSpPr>
            <a:cxnSpLocks noChangeShapeType="1"/>
          </p:cNvCxnSpPr>
          <p:nvPr/>
        </p:nvCxnSpPr>
        <p:spPr bwMode="auto">
          <a:xfrm rot="5400000" flipH="1" flipV="1">
            <a:off x="306597" y="2415092"/>
            <a:ext cx="1312432" cy="634702"/>
          </a:xfrm>
          <a:prstGeom prst="straightConnector1">
            <a:avLst/>
          </a:prstGeom>
          <a:noFill/>
          <a:ln w="28575" algn="ctr">
            <a:solidFill>
              <a:srgbClr val="FF0000"/>
            </a:solidFill>
            <a:round/>
            <a:headEnd/>
            <a:tailEnd type="arrow" w="med" len="med"/>
          </a:ln>
        </p:spPr>
      </p:cxnSp>
      <p:sp>
        <p:nvSpPr>
          <p:cNvPr id="37894" name="TextBox 8"/>
          <p:cNvSpPr txBox="1">
            <a:spLocks noChangeArrowheads="1"/>
          </p:cNvSpPr>
          <p:nvPr/>
        </p:nvSpPr>
        <p:spPr bwMode="auto">
          <a:xfrm>
            <a:off x="5098755" y="3112975"/>
            <a:ext cx="1414170" cy="400110"/>
          </a:xfrm>
          <a:prstGeom prst="rect">
            <a:avLst/>
          </a:prstGeom>
          <a:noFill/>
          <a:ln w="9525">
            <a:noFill/>
            <a:miter lim="800000"/>
            <a:headEnd/>
            <a:tailEnd/>
          </a:ln>
        </p:spPr>
        <p:txBody>
          <a:bodyPr wrap="none">
            <a:spAutoFit/>
          </a:bodyPr>
          <a:lstStyle/>
          <a:p>
            <a:r>
              <a:rPr lang="en-US" sz="2000" dirty="0" smtClean="0">
                <a:latin typeface="Calibri" pitchFamily="34" charset="0"/>
              </a:rPr>
              <a:t>Molar Mass</a:t>
            </a:r>
            <a:endParaRPr lang="en-US" sz="2000" dirty="0">
              <a:latin typeface="Calibri" pitchFamily="34" charset="0"/>
            </a:endParaRPr>
          </a:p>
        </p:txBody>
      </p:sp>
      <p:sp>
        <p:nvSpPr>
          <p:cNvPr id="37891" name="Text Box 6"/>
          <p:cNvSpPr txBox="1">
            <a:spLocks noChangeArrowheads="1"/>
          </p:cNvSpPr>
          <p:nvPr/>
        </p:nvSpPr>
        <p:spPr bwMode="auto">
          <a:xfrm>
            <a:off x="173638" y="3399115"/>
            <a:ext cx="2794279" cy="2308324"/>
          </a:xfrm>
          <a:prstGeom prst="rect">
            <a:avLst/>
          </a:prstGeom>
          <a:solidFill>
            <a:schemeClr val="bg1">
              <a:lumMod val="85000"/>
            </a:schemeClr>
          </a:solidFill>
          <a:ln w="9525">
            <a:solidFill>
              <a:schemeClr val="bg1">
                <a:lumMod val="75000"/>
              </a:schemeClr>
            </a:solidFill>
            <a:miter lim="800000"/>
            <a:headEnd/>
            <a:tailEnd/>
          </a:ln>
          <a:scene3d>
            <a:camera prst="orthographicFront"/>
            <a:lightRig rig="threePt" dir="t"/>
          </a:scene3d>
          <a:sp3d>
            <a:bevelT/>
          </a:sp3d>
        </p:spPr>
        <p:txBody>
          <a:bodyPr wrap="square">
            <a:spAutoFit/>
          </a:bodyPr>
          <a:lstStyle/>
          <a:p>
            <a:pPr>
              <a:spcBef>
                <a:spcPct val="50000"/>
              </a:spcBef>
            </a:pPr>
            <a:r>
              <a:rPr lang="en-US" sz="2400" dirty="0">
                <a:latin typeface="Calibri" pitchFamily="34" charset="0"/>
              </a:rPr>
              <a:t>EASI Graph provides a selection of different distribution plots to </a:t>
            </a:r>
            <a:r>
              <a:rPr lang="en-US" sz="2400" dirty="0" smtClean="0">
                <a:latin typeface="Calibri" pitchFamily="34" charset="0"/>
              </a:rPr>
              <a:t>view and overlay of different experiments</a:t>
            </a:r>
            <a:endParaRPr lang="en-US" sz="2400" dirty="0">
              <a:latin typeface="Calibri" pitchFamily="34" charset="0"/>
            </a:endParaRPr>
          </a:p>
        </p:txBody>
      </p:sp>
      <p:cxnSp>
        <p:nvCxnSpPr>
          <p:cNvPr id="8" name="Straight Arrow Connector 7"/>
          <p:cNvCxnSpPr/>
          <p:nvPr/>
        </p:nvCxnSpPr>
        <p:spPr bwMode="auto">
          <a:xfrm rot="5400000">
            <a:off x="5567872" y="3458129"/>
            <a:ext cx="142875" cy="104775"/>
          </a:xfrm>
          <a:prstGeom prst="straightConnector1">
            <a:avLst/>
          </a:prstGeom>
          <a:noFill/>
          <a:ln w="19050" cap="flat" cmpd="sng" algn="ctr">
            <a:solidFill>
              <a:schemeClr val="tx1"/>
            </a:solidFill>
            <a:prstDash val="solid"/>
            <a:round/>
            <a:headEnd type="none" w="med" len="med"/>
            <a:tailEnd type="arrow"/>
          </a:ln>
          <a:effectLst/>
        </p:spPr>
      </p:cxnSp>
      <p:sp>
        <p:nvSpPr>
          <p:cNvPr id="9" name="TextBox 8"/>
          <p:cNvSpPr txBox="1"/>
          <p:nvPr/>
        </p:nvSpPr>
        <p:spPr>
          <a:xfrm>
            <a:off x="5368855" y="4463298"/>
            <a:ext cx="410690" cy="400110"/>
          </a:xfrm>
          <a:prstGeom prst="rect">
            <a:avLst/>
          </a:prstGeom>
          <a:noFill/>
        </p:spPr>
        <p:txBody>
          <a:bodyPr wrap="none" rtlCol="0">
            <a:spAutoFit/>
          </a:bodyPr>
          <a:lstStyle/>
          <a:p>
            <a:r>
              <a:rPr lang="en-US" sz="2000" dirty="0" smtClean="0">
                <a:latin typeface="Calibri" pitchFamily="34" charset="0"/>
              </a:rPr>
              <a:t>LS</a:t>
            </a:r>
          </a:p>
        </p:txBody>
      </p:sp>
      <p:sp>
        <p:nvSpPr>
          <p:cNvPr id="10" name="TextBox 9"/>
          <p:cNvSpPr txBox="1"/>
          <p:nvPr/>
        </p:nvSpPr>
        <p:spPr>
          <a:xfrm>
            <a:off x="4908673" y="4481676"/>
            <a:ext cx="388248" cy="400110"/>
          </a:xfrm>
          <a:prstGeom prst="rect">
            <a:avLst/>
          </a:prstGeom>
          <a:noFill/>
        </p:spPr>
        <p:txBody>
          <a:bodyPr wrap="none" rtlCol="0">
            <a:spAutoFit/>
          </a:bodyPr>
          <a:lstStyle/>
          <a:p>
            <a:r>
              <a:rPr lang="en-US" sz="2000" dirty="0" smtClean="0">
                <a:latin typeface="Calibri" pitchFamily="34" charset="0"/>
              </a:rPr>
              <a:t>RI</a:t>
            </a:r>
          </a:p>
        </p:txBody>
      </p:sp>
      <p:cxnSp>
        <p:nvCxnSpPr>
          <p:cNvPr id="12" name="Straight Arrow Connector 11"/>
          <p:cNvCxnSpPr/>
          <p:nvPr/>
        </p:nvCxnSpPr>
        <p:spPr bwMode="auto">
          <a:xfrm rot="16200000" flipH="1">
            <a:off x="5645080" y="4796673"/>
            <a:ext cx="161925" cy="85724"/>
          </a:xfrm>
          <a:prstGeom prst="straightConnector1">
            <a:avLst/>
          </a:prstGeom>
          <a:noFill/>
          <a:ln w="1905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a:off x="5184898" y="4776951"/>
            <a:ext cx="428625" cy="257175"/>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 EASI Table</a:t>
            </a:r>
            <a:endParaRPr lang="en-US" dirty="0"/>
          </a:p>
        </p:txBody>
      </p:sp>
      <p:pic>
        <p:nvPicPr>
          <p:cNvPr id="254978" name="Picture 2"/>
          <p:cNvPicPr>
            <a:picLocks noChangeAspect="1" noChangeArrowheads="1"/>
          </p:cNvPicPr>
          <p:nvPr/>
        </p:nvPicPr>
        <p:blipFill>
          <a:blip r:embed="rId2" cstate="print"/>
          <a:srcRect/>
          <a:stretch>
            <a:fillRect/>
          </a:stretch>
        </p:blipFill>
        <p:spPr bwMode="auto">
          <a:xfrm>
            <a:off x="565359" y="1294783"/>
            <a:ext cx="8019632" cy="4639445"/>
          </a:xfrm>
          <a:prstGeom prst="rect">
            <a:avLst/>
          </a:prstGeom>
          <a:noFill/>
          <a:ln w="9525">
            <a:noFill/>
            <a:miter lim="800000"/>
            <a:headEnd/>
            <a:tailEnd/>
          </a:ln>
        </p:spPr>
      </p:pic>
      <p:cxnSp>
        <p:nvCxnSpPr>
          <p:cNvPr id="4" name="Straight Arrow Connector 7"/>
          <p:cNvCxnSpPr>
            <a:cxnSpLocks noChangeShapeType="1"/>
          </p:cNvCxnSpPr>
          <p:nvPr/>
        </p:nvCxnSpPr>
        <p:spPr bwMode="auto">
          <a:xfrm rot="10800000">
            <a:off x="1140311" y="2463502"/>
            <a:ext cx="2710932" cy="2130019"/>
          </a:xfrm>
          <a:prstGeom prst="straightConnector1">
            <a:avLst/>
          </a:prstGeom>
          <a:noFill/>
          <a:ln w="28575" algn="ctr">
            <a:solidFill>
              <a:srgbClr val="FF0000"/>
            </a:solidFill>
            <a:round/>
            <a:headEnd/>
            <a:tailEnd type="arrow" w="med" len="med"/>
          </a:ln>
        </p:spPr>
      </p:cxnSp>
      <p:sp>
        <p:nvSpPr>
          <p:cNvPr id="5" name="Text Box 6"/>
          <p:cNvSpPr txBox="1">
            <a:spLocks noChangeArrowheads="1"/>
          </p:cNvSpPr>
          <p:nvPr/>
        </p:nvSpPr>
        <p:spPr bwMode="auto">
          <a:xfrm>
            <a:off x="3766690" y="4431858"/>
            <a:ext cx="3871238" cy="1569660"/>
          </a:xfrm>
          <a:prstGeom prst="rect">
            <a:avLst/>
          </a:prstGeom>
          <a:solidFill>
            <a:schemeClr val="bg1">
              <a:lumMod val="85000"/>
            </a:schemeClr>
          </a:solidFill>
          <a:ln w="9525">
            <a:solidFill>
              <a:schemeClr val="bg1">
                <a:lumMod val="75000"/>
              </a:schemeClr>
            </a:solidFill>
            <a:miter lim="800000"/>
            <a:headEnd/>
            <a:tailEnd/>
          </a:ln>
          <a:scene3d>
            <a:camera prst="orthographicFront"/>
            <a:lightRig rig="threePt" dir="t"/>
          </a:scene3d>
          <a:sp3d>
            <a:bevelT/>
          </a:sp3d>
        </p:spPr>
        <p:txBody>
          <a:bodyPr wrap="square">
            <a:spAutoFit/>
          </a:bodyPr>
          <a:lstStyle/>
          <a:p>
            <a:pPr>
              <a:spcBef>
                <a:spcPct val="50000"/>
              </a:spcBef>
            </a:pPr>
            <a:r>
              <a:rPr lang="en-US" sz="2400" dirty="0">
                <a:latin typeface="Calibri" pitchFamily="34" charset="0"/>
              </a:rPr>
              <a:t>EASI </a:t>
            </a:r>
            <a:r>
              <a:rPr lang="en-US" sz="2400" dirty="0" smtClean="0">
                <a:latin typeface="Calibri" pitchFamily="34" charset="0"/>
              </a:rPr>
              <a:t>Table </a:t>
            </a:r>
            <a:r>
              <a:rPr lang="en-US" sz="2400" dirty="0">
                <a:latin typeface="Calibri" pitchFamily="34" charset="0"/>
              </a:rPr>
              <a:t>provides a </a:t>
            </a:r>
            <a:r>
              <a:rPr lang="en-US" sz="2400" dirty="0" smtClean="0">
                <a:latin typeface="Calibri" pitchFamily="34" charset="0"/>
              </a:rPr>
              <a:t>comparison of numerical results for single or multiple experiments and statistics</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noFill/>
        </p:spPr>
        <p:txBody>
          <a:bodyPr/>
          <a:lstStyle/>
          <a:p>
            <a:r>
              <a:rPr lang="en-US" dirty="0" smtClean="0"/>
              <a:t>Molar Mass Distributions from EASI Graph</a:t>
            </a:r>
          </a:p>
        </p:txBody>
      </p:sp>
      <p:sp>
        <p:nvSpPr>
          <p:cNvPr id="30738" name="Rectangle 18"/>
          <p:cNvSpPr>
            <a:spLocks noChangeArrowheads="1"/>
          </p:cNvSpPr>
          <p:nvPr/>
        </p:nvSpPr>
        <p:spPr bwMode="auto">
          <a:xfrm>
            <a:off x="639762" y="5784175"/>
            <a:ext cx="7858125" cy="646973"/>
          </a:xfrm>
          <a:prstGeom prst="rect">
            <a:avLst/>
          </a:prstGeom>
          <a:noFill/>
          <a:ln w="9525">
            <a:noFill/>
            <a:miter lim="800000"/>
            <a:headEnd/>
            <a:tailEnd/>
          </a:ln>
        </p:spPr>
        <p:txBody>
          <a:bodyPr wrap="square" lIns="92075" tIns="46038" rIns="92075" bIns="46038">
            <a:spAutoFit/>
          </a:bodyPr>
          <a:lstStyle/>
          <a:p>
            <a:pPr>
              <a:lnSpc>
                <a:spcPct val="90000"/>
              </a:lnSpc>
              <a:spcBef>
                <a:spcPct val="50000"/>
              </a:spcBef>
            </a:pPr>
            <a:r>
              <a:rPr lang="en-US" sz="2000" dirty="0">
                <a:latin typeface="Calibri" pitchFamily="34" charset="0"/>
              </a:rPr>
              <a:t>Results fitting may be used to address data scattering at regions where signal-to-noise ratios are low. </a:t>
            </a:r>
          </a:p>
        </p:txBody>
      </p:sp>
      <p:grpSp>
        <p:nvGrpSpPr>
          <p:cNvPr id="34" name="Group 33"/>
          <p:cNvGrpSpPr/>
          <p:nvPr/>
        </p:nvGrpSpPr>
        <p:grpSpPr>
          <a:xfrm>
            <a:off x="1302421" y="3499294"/>
            <a:ext cx="6515649" cy="2349633"/>
            <a:chOff x="1302421" y="3342594"/>
            <a:chExt cx="6515649" cy="2349633"/>
          </a:xfrm>
        </p:grpSpPr>
        <p:grpSp>
          <p:nvGrpSpPr>
            <p:cNvPr id="30" name="Group 29"/>
            <p:cNvGrpSpPr/>
            <p:nvPr/>
          </p:nvGrpSpPr>
          <p:grpSpPr>
            <a:xfrm>
              <a:off x="1302421" y="3342594"/>
              <a:ext cx="6515649" cy="2349633"/>
              <a:chOff x="1302421" y="3342594"/>
              <a:chExt cx="6515649" cy="2349633"/>
            </a:xfrm>
          </p:grpSpPr>
          <p:grpSp>
            <p:nvGrpSpPr>
              <p:cNvPr id="9" name="Group 8"/>
              <p:cNvGrpSpPr/>
              <p:nvPr/>
            </p:nvGrpSpPr>
            <p:grpSpPr>
              <a:xfrm>
                <a:off x="1302421" y="3342594"/>
                <a:ext cx="6515649" cy="2349633"/>
                <a:chOff x="1302421" y="3342594"/>
                <a:chExt cx="6515649" cy="2349633"/>
              </a:xfrm>
            </p:grpSpPr>
            <p:pic>
              <p:nvPicPr>
                <p:cNvPr id="130054" name="Picture 6"/>
                <p:cNvPicPr>
                  <a:picLocks noChangeAspect="1" noChangeArrowheads="1"/>
                </p:cNvPicPr>
                <p:nvPr/>
              </p:nvPicPr>
              <p:blipFill>
                <a:blip r:embed="rId3" cstate="print"/>
                <a:srcRect/>
                <a:stretch>
                  <a:fillRect/>
                </a:stretch>
              </p:blipFill>
              <p:spPr bwMode="auto">
                <a:xfrm>
                  <a:off x="1302421" y="3342594"/>
                  <a:ext cx="6515649" cy="2349633"/>
                </a:xfrm>
                <a:prstGeom prst="rect">
                  <a:avLst/>
                </a:prstGeom>
                <a:noFill/>
                <a:ln w="9525">
                  <a:noFill/>
                  <a:miter lim="800000"/>
                  <a:headEnd/>
                  <a:tailEnd/>
                </a:ln>
                <a:effectLst/>
              </p:spPr>
            </p:pic>
            <p:sp>
              <p:nvSpPr>
                <p:cNvPr id="38919" name="TextBox 22"/>
                <p:cNvSpPr txBox="1">
                  <a:spLocks noChangeArrowheads="1"/>
                </p:cNvSpPr>
                <p:nvPr/>
              </p:nvSpPr>
              <p:spPr bwMode="auto">
                <a:xfrm>
                  <a:off x="6003472" y="3407228"/>
                  <a:ext cx="1732077" cy="400110"/>
                </a:xfrm>
                <a:prstGeom prst="rect">
                  <a:avLst/>
                </a:prstGeom>
                <a:noFill/>
                <a:ln w="9525">
                  <a:noFill/>
                  <a:miter lim="800000"/>
                  <a:headEnd/>
                  <a:tailEnd/>
                </a:ln>
              </p:spPr>
              <p:txBody>
                <a:bodyPr wrap="none">
                  <a:spAutoFit/>
                </a:bodyPr>
                <a:lstStyle/>
                <a:p>
                  <a:r>
                    <a:rPr lang="en-US" sz="2000" dirty="0">
                      <a:solidFill>
                        <a:schemeClr val="tx1"/>
                      </a:solidFill>
                      <a:latin typeface="Calibri" pitchFamily="34" charset="0"/>
                    </a:rPr>
                    <a:t>Polysaccharide</a:t>
                  </a:r>
                </a:p>
              </p:txBody>
            </p:sp>
          </p:grpSp>
          <p:grpSp>
            <p:nvGrpSpPr>
              <p:cNvPr id="24" name="Group 23"/>
              <p:cNvGrpSpPr/>
              <p:nvPr/>
            </p:nvGrpSpPr>
            <p:grpSpPr>
              <a:xfrm>
                <a:off x="3071255" y="4029075"/>
                <a:ext cx="4098793" cy="647700"/>
                <a:chOff x="3071255" y="4029075"/>
                <a:chExt cx="4098793" cy="647700"/>
              </a:xfrm>
            </p:grpSpPr>
            <p:sp>
              <p:nvSpPr>
                <p:cNvPr id="16" name="TextBox 15"/>
                <p:cNvSpPr txBox="1"/>
                <p:nvPr/>
              </p:nvSpPr>
              <p:spPr>
                <a:xfrm>
                  <a:off x="3071255" y="4029075"/>
                  <a:ext cx="410690" cy="400110"/>
                </a:xfrm>
                <a:prstGeom prst="rect">
                  <a:avLst/>
                </a:prstGeom>
                <a:noFill/>
              </p:spPr>
              <p:txBody>
                <a:bodyPr wrap="none" rtlCol="0">
                  <a:spAutoFit/>
                </a:bodyPr>
                <a:lstStyle/>
                <a:p>
                  <a:r>
                    <a:rPr lang="en-US" sz="2000" dirty="0" smtClean="0">
                      <a:solidFill>
                        <a:srgbClr val="FF0000"/>
                      </a:solidFill>
                      <a:latin typeface="Calibri" pitchFamily="34" charset="0"/>
                    </a:rPr>
                    <a:t>LS</a:t>
                  </a:r>
                </a:p>
              </p:txBody>
            </p:sp>
            <p:sp>
              <p:nvSpPr>
                <p:cNvPr id="17" name="TextBox 16"/>
                <p:cNvSpPr txBox="1"/>
                <p:nvPr/>
              </p:nvSpPr>
              <p:spPr>
                <a:xfrm>
                  <a:off x="6781800" y="4057650"/>
                  <a:ext cx="388248" cy="400110"/>
                </a:xfrm>
                <a:prstGeom prst="rect">
                  <a:avLst/>
                </a:prstGeom>
                <a:noFill/>
              </p:spPr>
              <p:txBody>
                <a:bodyPr wrap="none" rtlCol="0">
                  <a:spAutoFit/>
                </a:bodyPr>
                <a:lstStyle/>
                <a:p>
                  <a:r>
                    <a:rPr lang="en-US" sz="2000" dirty="0" smtClean="0">
                      <a:solidFill>
                        <a:srgbClr val="0000FF"/>
                      </a:solidFill>
                      <a:latin typeface="Calibri" pitchFamily="34" charset="0"/>
                    </a:rPr>
                    <a:t>RI</a:t>
                  </a:r>
                </a:p>
              </p:txBody>
            </p:sp>
            <p:cxnSp>
              <p:nvCxnSpPr>
                <p:cNvPr id="18" name="Straight Arrow Connector 17"/>
                <p:cNvCxnSpPr/>
                <p:nvPr/>
              </p:nvCxnSpPr>
              <p:spPr bwMode="auto">
                <a:xfrm rot="10800000" flipV="1">
                  <a:off x="6515100" y="4257675"/>
                  <a:ext cx="323850" cy="219074"/>
                </a:xfrm>
                <a:prstGeom prst="straightConnector1">
                  <a:avLst/>
                </a:prstGeom>
                <a:noFill/>
                <a:ln w="19050" cap="flat" cmpd="sng" algn="ctr">
                  <a:solidFill>
                    <a:srgbClr val="0000FF"/>
                  </a:solidFill>
                  <a:prstDash val="solid"/>
                  <a:round/>
                  <a:headEnd type="none" w="med" len="med"/>
                  <a:tailEnd type="arrow"/>
                </a:ln>
                <a:effectLst/>
              </p:spPr>
            </p:cxnSp>
            <p:cxnSp>
              <p:nvCxnSpPr>
                <p:cNvPr id="19" name="Straight Arrow Connector 18"/>
                <p:cNvCxnSpPr/>
                <p:nvPr/>
              </p:nvCxnSpPr>
              <p:spPr bwMode="auto">
                <a:xfrm>
                  <a:off x="3352802" y="4362449"/>
                  <a:ext cx="333373" cy="314326"/>
                </a:xfrm>
                <a:prstGeom prst="straightConnector1">
                  <a:avLst/>
                </a:prstGeom>
                <a:noFill/>
                <a:ln w="19050" cap="flat" cmpd="sng" algn="ctr">
                  <a:solidFill>
                    <a:srgbClr val="FF0000"/>
                  </a:solidFill>
                  <a:prstDash val="solid"/>
                  <a:round/>
                  <a:headEnd type="none" w="med" len="med"/>
                  <a:tailEnd type="arrow"/>
                </a:ln>
                <a:effectLst/>
              </p:spPr>
            </p:cxnSp>
          </p:grpSp>
        </p:grpSp>
        <p:sp>
          <p:nvSpPr>
            <p:cNvPr id="32" name="TextBox 31"/>
            <p:cNvSpPr txBox="1"/>
            <p:nvPr/>
          </p:nvSpPr>
          <p:spPr>
            <a:xfrm>
              <a:off x="3349696" y="3369738"/>
              <a:ext cx="1414170" cy="400110"/>
            </a:xfrm>
            <a:prstGeom prst="rect">
              <a:avLst/>
            </a:prstGeom>
            <a:noFill/>
          </p:spPr>
          <p:txBody>
            <a:bodyPr wrap="none" rtlCol="0">
              <a:spAutoFit/>
            </a:bodyPr>
            <a:lstStyle/>
            <a:p>
              <a:r>
                <a:rPr lang="en-US" sz="2000" dirty="0" smtClean="0">
                  <a:latin typeface="Calibri" pitchFamily="34" charset="0"/>
                </a:rPr>
                <a:t>Molar Mass</a:t>
              </a:r>
            </a:p>
          </p:txBody>
        </p:sp>
        <p:cxnSp>
          <p:nvCxnSpPr>
            <p:cNvPr id="33" name="Straight Arrow Connector 32"/>
            <p:cNvCxnSpPr/>
            <p:nvPr/>
          </p:nvCxnSpPr>
          <p:spPr bwMode="auto">
            <a:xfrm rot="10800000" flipV="1">
              <a:off x="3667127" y="3679824"/>
              <a:ext cx="247648" cy="236538"/>
            </a:xfrm>
            <a:prstGeom prst="straightConnector1">
              <a:avLst/>
            </a:prstGeom>
            <a:noFill/>
            <a:ln w="19050" cap="flat" cmpd="sng" algn="ctr">
              <a:solidFill>
                <a:schemeClr val="tx1"/>
              </a:solidFill>
              <a:prstDash val="solid"/>
              <a:round/>
              <a:headEnd type="none" w="med" len="med"/>
              <a:tailEnd type="arrow"/>
            </a:ln>
            <a:effectLst/>
          </p:spPr>
        </p:cxnSp>
      </p:grpSp>
      <p:grpSp>
        <p:nvGrpSpPr>
          <p:cNvPr id="31" name="Group 30"/>
          <p:cNvGrpSpPr/>
          <p:nvPr/>
        </p:nvGrpSpPr>
        <p:grpSpPr>
          <a:xfrm>
            <a:off x="1302421" y="1042091"/>
            <a:ext cx="6515649" cy="2349633"/>
            <a:chOff x="1302421" y="871536"/>
            <a:chExt cx="6515649" cy="2349633"/>
          </a:xfrm>
        </p:grpSpPr>
        <p:grpSp>
          <p:nvGrpSpPr>
            <p:cNvPr id="8" name="Group 7"/>
            <p:cNvGrpSpPr/>
            <p:nvPr/>
          </p:nvGrpSpPr>
          <p:grpSpPr>
            <a:xfrm>
              <a:off x="1302421" y="871536"/>
              <a:ext cx="6515649" cy="2349633"/>
              <a:chOff x="1302421" y="871536"/>
              <a:chExt cx="6515649" cy="2349633"/>
            </a:xfrm>
          </p:grpSpPr>
          <p:pic>
            <p:nvPicPr>
              <p:cNvPr id="130055" name="Picture 7"/>
              <p:cNvPicPr>
                <a:picLocks noChangeAspect="1" noChangeArrowheads="1"/>
              </p:cNvPicPr>
              <p:nvPr/>
            </p:nvPicPr>
            <p:blipFill>
              <a:blip r:embed="rId4" cstate="print"/>
              <a:srcRect/>
              <a:stretch>
                <a:fillRect/>
              </a:stretch>
            </p:blipFill>
            <p:spPr bwMode="auto">
              <a:xfrm>
                <a:off x="1302421" y="871536"/>
                <a:ext cx="6515649" cy="2349633"/>
              </a:xfrm>
              <a:prstGeom prst="rect">
                <a:avLst/>
              </a:prstGeom>
              <a:noFill/>
              <a:ln w="9525">
                <a:noFill/>
                <a:miter lim="800000"/>
                <a:headEnd/>
                <a:tailEnd/>
              </a:ln>
              <a:effectLst/>
            </p:spPr>
          </p:pic>
          <p:sp>
            <p:nvSpPr>
              <p:cNvPr id="38918" name="TextBox 21"/>
              <p:cNvSpPr txBox="1">
                <a:spLocks noChangeArrowheads="1"/>
              </p:cNvSpPr>
              <p:nvPr/>
            </p:nvSpPr>
            <p:spPr bwMode="auto">
              <a:xfrm>
                <a:off x="7162800" y="903515"/>
                <a:ext cx="589970" cy="400110"/>
              </a:xfrm>
              <a:prstGeom prst="rect">
                <a:avLst/>
              </a:prstGeom>
              <a:noFill/>
              <a:ln w="9525">
                <a:noFill/>
                <a:miter lim="800000"/>
                <a:headEnd/>
                <a:tailEnd/>
              </a:ln>
            </p:spPr>
            <p:txBody>
              <a:bodyPr wrap="none">
                <a:spAutoFit/>
              </a:bodyPr>
              <a:lstStyle/>
              <a:p>
                <a:r>
                  <a:rPr lang="en-US" sz="2000" dirty="0">
                    <a:latin typeface="Calibri" pitchFamily="34" charset="0"/>
                  </a:rPr>
                  <a:t>BSA</a:t>
                </a:r>
              </a:p>
            </p:txBody>
          </p:sp>
        </p:grpSp>
        <p:grpSp>
          <p:nvGrpSpPr>
            <p:cNvPr id="23" name="Group 22"/>
            <p:cNvGrpSpPr/>
            <p:nvPr/>
          </p:nvGrpSpPr>
          <p:grpSpPr>
            <a:xfrm>
              <a:off x="3971925" y="1800225"/>
              <a:ext cx="1500745" cy="809625"/>
              <a:chOff x="3971925" y="1800225"/>
              <a:chExt cx="1500745" cy="809625"/>
            </a:xfrm>
          </p:grpSpPr>
          <p:sp>
            <p:nvSpPr>
              <p:cNvPr id="10" name="TextBox 9"/>
              <p:cNvSpPr txBox="1"/>
              <p:nvPr/>
            </p:nvSpPr>
            <p:spPr>
              <a:xfrm>
                <a:off x="5061980" y="1800225"/>
                <a:ext cx="410690" cy="400110"/>
              </a:xfrm>
              <a:prstGeom prst="rect">
                <a:avLst/>
              </a:prstGeom>
              <a:noFill/>
            </p:spPr>
            <p:txBody>
              <a:bodyPr wrap="none" rtlCol="0">
                <a:spAutoFit/>
              </a:bodyPr>
              <a:lstStyle/>
              <a:p>
                <a:r>
                  <a:rPr lang="en-US" sz="2000" dirty="0" smtClean="0">
                    <a:solidFill>
                      <a:srgbClr val="FF0000"/>
                    </a:solidFill>
                    <a:latin typeface="Calibri" pitchFamily="34" charset="0"/>
                  </a:rPr>
                  <a:t>LS</a:t>
                </a:r>
              </a:p>
            </p:txBody>
          </p:sp>
          <p:sp>
            <p:nvSpPr>
              <p:cNvPr id="11" name="TextBox 10"/>
              <p:cNvSpPr txBox="1"/>
              <p:nvPr/>
            </p:nvSpPr>
            <p:spPr>
              <a:xfrm>
                <a:off x="3971925" y="1952625"/>
                <a:ext cx="388248" cy="400110"/>
              </a:xfrm>
              <a:prstGeom prst="rect">
                <a:avLst/>
              </a:prstGeom>
              <a:solidFill>
                <a:schemeClr val="bg1"/>
              </a:solidFill>
            </p:spPr>
            <p:txBody>
              <a:bodyPr wrap="none" rtlCol="0">
                <a:spAutoFit/>
              </a:bodyPr>
              <a:lstStyle/>
              <a:p>
                <a:r>
                  <a:rPr lang="en-US" sz="2000" dirty="0" smtClean="0">
                    <a:solidFill>
                      <a:srgbClr val="0000FF"/>
                    </a:solidFill>
                    <a:latin typeface="Calibri" pitchFamily="34" charset="0"/>
                  </a:rPr>
                  <a:t>RI</a:t>
                </a:r>
              </a:p>
            </p:txBody>
          </p:sp>
          <p:cxnSp>
            <p:nvCxnSpPr>
              <p:cNvPr id="12" name="Straight Arrow Connector 11"/>
              <p:cNvCxnSpPr/>
              <p:nvPr/>
            </p:nvCxnSpPr>
            <p:spPr bwMode="auto">
              <a:xfrm rot="16200000" flipH="1">
                <a:off x="4202367" y="2259267"/>
                <a:ext cx="323790" cy="377376"/>
              </a:xfrm>
              <a:prstGeom prst="straightConnector1">
                <a:avLst/>
              </a:prstGeom>
              <a:noFill/>
              <a:ln w="19050" cap="flat" cmpd="sng" algn="ctr">
                <a:solidFill>
                  <a:srgbClr val="0000FF"/>
                </a:solidFill>
                <a:prstDash val="solid"/>
                <a:round/>
                <a:headEnd type="none" w="med" len="med"/>
                <a:tailEnd type="arrow"/>
              </a:ln>
              <a:effectLst/>
            </p:spPr>
          </p:cxnSp>
          <p:cxnSp>
            <p:nvCxnSpPr>
              <p:cNvPr id="13" name="Straight Arrow Connector 12"/>
              <p:cNvCxnSpPr/>
              <p:nvPr/>
            </p:nvCxnSpPr>
            <p:spPr bwMode="auto">
              <a:xfrm rot="10800000" flipV="1">
                <a:off x="4886326" y="2124074"/>
                <a:ext cx="352425" cy="333375"/>
              </a:xfrm>
              <a:prstGeom prst="straightConnector1">
                <a:avLst/>
              </a:prstGeom>
              <a:noFill/>
              <a:ln w="19050" cap="flat" cmpd="sng" algn="ctr">
                <a:solidFill>
                  <a:srgbClr val="FF0000"/>
                </a:solidFill>
                <a:prstDash val="solid"/>
                <a:round/>
                <a:headEnd type="none" w="med" len="med"/>
                <a:tailEnd type="arrow"/>
              </a:ln>
              <a:effectLst/>
            </p:spPr>
          </p:cxnSp>
        </p:grpSp>
        <p:sp>
          <p:nvSpPr>
            <p:cNvPr id="22" name="TextBox 21"/>
            <p:cNvSpPr txBox="1"/>
            <p:nvPr/>
          </p:nvSpPr>
          <p:spPr>
            <a:xfrm>
              <a:off x="4725673" y="876300"/>
              <a:ext cx="1414170" cy="400110"/>
            </a:xfrm>
            <a:prstGeom prst="rect">
              <a:avLst/>
            </a:prstGeom>
            <a:noFill/>
          </p:spPr>
          <p:txBody>
            <a:bodyPr wrap="none" rtlCol="0">
              <a:spAutoFit/>
            </a:bodyPr>
            <a:lstStyle/>
            <a:p>
              <a:r>
                <a:rPr lang="en-US" sz="2000" dirty="0" smtClean="0">
                  <a:latin typeface="Calibri" pitchFamily="34" charset="0"/>
                </a:rPr>
                <a:t>Molar Mass</a:t>
              </a:r>
            </a:p>
          </p:txBody>
        </p:sp>
        <p:cxnSp>
          <p:nvCxnSpPr>
            <p:cNvPr id="28" name="Straight Arrow Connector 27"/>
            <p:cNvCxnSpPr/>
            <p:nvPr/>
          </p:nvCxnSpPr>
          <p:spPr bwMode="auto">
            <a:xfrm rot="10800000" flipV="1">
              <a:off x="4933952" y="1181965"/>
              <a:ext cx="247648" cy="236538"/>
            </a:xfrm>
            <a:prstGeom prst="straightConnector1">
              <a:avLst/>
            </a:prstGeom>
            <a:noFill/>
            <a:ln w="19050"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a:off x="5419725" y="1257300"/>
              <a:ext cx="581025" cy="523875"/>
            </a:xfrm>
            <a:prstGeom prst="straightConnector1">
              <a:avLst/>
            </a:prstGeom>
            <a:noFill/>
            <a:ln w="19050" cap="flat" cmpd="sng" algn="ctr">
              <a:solidFill>
                <a:schemeClr val="tx1"/>
              </a:solidFill>
              <a:prstDash val="solid"/>
              <a:round/>
              <a:headEnd type="none" w="med" len="med"/>
              <a:tailEnd type="arrow"/>
            </a:ln>
            <a:effectLst/>
          </p:spPr>
        </p:cxnSp>
        <p:cxnSp>
          <p:nvCxnSpPr>
            <p:cNvPr id="37" name="Straight Arrow Connector 36"/>
            <p:cNvCxnSpPr/>
            <p:nvPr/>
          </p:nvCxnSpPr>
          <p:spPr bwMode="auto">
            <a:xfrm rot="10800000" flipV="1">
              <a:off x="3733803" y="1088255"/>
              <a:ext cx="1053351" cy="102369"/>
            </a:xfrm>
            <a:prstGeom prst="straightConnector1">
              <a:avLst/>
            </a:prstGeom>
            <a:noFill/>
            <a:ln w="19050" cap="flat" cmpd="sng" algn="ctr">
              <a:solidFill>
                <a:schemeClr val="tx1"/>
              </a:solidFill>
              <a:prstDash val="solid"/>
              <a:round/>
              <a:headEnd type="none" w="med" len="med"/>
              <a:tailEnd type="arrow"/>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0738"/>
                                        </p:tgtEl>
                                        <p:attrNameLst>
                                          <p:attrName>style.visibility</p:attrName>
                                        </p:attrNameLst>
                                      </p:cBhvr>
                                      <p:to>
                                        <p:strVal val="visible"/>
                                      </p:to>
                                    </p:set>
                                    <p:anim calcmode="lin" valueType="num">
                                      <p:cBhvr additive="base">
                                        <p:cTn id="15" dur="500" fill="hold"/>
                                        <p:tgtEl>
                                          <p:spTgt spid="30738"/>
                                        </p:tgtEl>
                                        <p:attrNameLst>
                                          <p:attrName>ppt_x</p:attrName>
                                        </p:attrNameLst>
                                      </p:cBhvr>
                                      <p:tavLst>
                                        <p:tav tm="0">
                                          <p:val>
                                            <p:strVal val="#ppt_x"/>
                                          </p:val>
                                        </p:tav>
                                        <p:tav tm="100000">
                                          <p:val>
                                            <p:strVal val="#ppt_x"/>
                                          </p:val>
                                        </p:tav>
                                      </p:tavLst>
                                    </p:anim>
                                    <p:anim calcmode="lin" valueType="num">
                                      <p:cBhvr additive="base">
                                        <p:cTn id="16" dur="500" fill="hold"/>
                                        <p:tgtEl>
                                          <p:spTgt spid="307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Size Exclusion Chromatography</a:t>
            </a:r>
          </a:p>
        </p:txBody>
      </p:sp>
      <p:pic>
        <p:nvPicPr>
          <p:cNvPr id="12291" name="Picture 2" descr="Image:SizeExChrom.png">
            <a:hlinkClick r:id="rId3"/>
          </p:cNvPr>
          <p:cNvPicPr>
            <a:picLocks noChangeAspect="1" noChangeArrowheads="1"/>
          </p:cNvPicPr>
          <p:nvPr/>
        </p:nvPicPr>
        <p:blipFill>
          <a:blip r:embed="rId4" cstate="print"/>
          <a:srcRect/>
          <a:stretch>
            <a:fillRect/>
          </a:stretch>
        </p:blipFill>
        <p:spPr bwMode="gray">
          <a:xfrm>
            <a:off x="879751" y="1133227"/>
            <a:ext cx="7378147" cy="4915148"/>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p:cNvPicPr>
            <a:picLocks noChangeAspect="1" noChangeArrowheads="1"/>
          </p:cNvPicPr>
          <p:nvPr/>
        </p:nvPicPr>
        <p:blipFill>
          <a:blip r:embed="rId3" cstate="print"/>
          <a:srcRect/>
          <a:stretch>
            <a:fillRect/>
          </a:stretch>
        </p:blipFill>
        <p:spPr bwMode="auto">
          <a:xfrm>
            <a:off x="681038" y="1204913"/>
            <a:ext cx="7781925" cy="4152900"/>
          </a:xfrm>
          <a:prstGeom prst="rect">
            <a:avLst/>
          </a:prstGeom>
          <a:noFill/>
          <a:ln w="9525">
            <a:noFill/>
            <a:miter lim="800000"/>
            <a:headEnd/>
            <a:tailEnd/>
          </a:ln>
          <a:effectLst/>
        </p:spPr>
      </p:pic>
      <p:sp>
        <p:nvSpPr>
          <p:cNvPr id="39939" name="Title 1"/>
          <p:cNvSpPr>
            <a:spLocks noGrp="1"/>
          </p:cNvSpPr>
          <p:nvPr>
            <p:ph type="title"/>
          </p:nvPr>
        </p:nvSpPr>
        <p:spPr/>
        <p:txBody>
          <a:bodyPr/>
          <a:lstStyle/>
          <a:p>
            <a:r>
              <a:rPr lang="en-US" dirty="0" smtClean="0"/>
              <a:t>RMS Radius Distribution</a:t>
            </a:r>
          </a:p>
        </p:txBody>
      </p:sp>
      <p:sp>
        <p:nvSpPr>
          <p:cNvPr id="6" name="TextBox 5"/>
          <p:cNvSpPr txBox="1"/>
          <p:nvPr/>
        </p:nvSpPr>
        <p:spPr>
          <a:xfrm>
            <a:off x="5433455" y="2486025"/>
            <a:ext cx="410690" cy="400110"/>
          </a:xfrm>
          <a:prstGeom prst="rect">
            <a:avLst/>
          </a:prstGeom>
          <a:noFill/>
        </p:spPr>
        <p:txBody>
          <a:bodyPr wrap="none" rtlCol="0">
            <a:spAutoFit/>
          </a:bodyPr>
          <a:lstStyle/>
          <a:p>
            <a:r>
              <a:rPr lang="en-US" sz="2000" dirty="0" smtClean="0">
                <a:solidFill>
                  <a:srgbClr val="FF0000"/>
                </a:solidFill>
                <a:latin typeface="Calibri" pitchFamily="34" charset="0"/>
              </a:rPr>
              <a:t>LS</a:t>
            </a:r>
          </a:p>
        </p:txBody>
      </p:sp>
      <p:sp>
        <p:nvSpPr>
          <p:cNvPr id="7" name="TextBox 6"/>
          <p:cNvSpPr txBox="1"/>
          <p:nvPr/>
        </p:nvSpPr>
        <p:spPr>
          <a:xfrm>
            <a:off x="5257800" y="2047875"/>
            <a:ext cx="388248" cy="400110"/>
          </a:xfrm>
          <a:prstGeom prst="rect">
            <a:avLst/>
          </a:prstGeom>
          <a:noFill/>
        </p:spPr>
        <p:txBody>
          <a:bodyPr wrap="none" rtlCol="0">
            <a:spAutoFit/>
          </a:bodyPr>
          <a:lstStyle/>
          <a:p>
            <a:r>
              <a:rPr lang="en-US" sz="2000" dirty="0" smtClean="0">
                <a:solidFill>
                  <a:srgbClr val="0000FF"/>
                </a:solidFill>
                <a:latin typeface="Calibri" pitchFamily="34" charset="0"/>
              </a:rPr>
              <a:t>RI</a:t>
            </a:r>
          </a:p>
        </p:txBody>
      </p:sp>
      <p:cxnSp>
        <p:nvCxnSpPr>
          <p:cNvPr id="8" name="Straight Arrow Connector 7"/>
          <p:cNvCxnSpPr/>
          <p:nvPr/>
        </p:nvCxnSpPr>
        <p:spPr bwMode="auto">
          <a:xfrm rot="10800000" flipV="1">
            <a:off x="4943475" y="2247900"/>
            <a:ext cx="323850" cy="219074"/>
          </a:xfrm>
          <a:prstGeom prst="straightConnector1">
            <a:avLst/>
          </a:prstGeom>
          <a:noFill/>
          <a:ln w="19050" cap="flat" cmpd="sng" algn="ctr">
            <a:solidFill>
              <a:srgbClr val="0000FF"/>
            </a:solidFill>
            <a:prstDash val="solid"/>
            <a:round/>
            <a:headEnd type="none" w="med" len="med"/>
            <a:tailEnd type="arrow"/>
          </a:ln>
          <a:effectLst/>
        </p:spPr>
      </p:cxnSp>
      <p:cxnSp>
        <p:nvCxnSpPr>
          <p:cNvPr id="9" name="Straight Arrow Connector 8"/>
          <p:cNvCxnSpPr/>
          <p:nvPr/>
        </p:nvCxnSpPr>
        <p:spPr bwMode="auto">
          <a:xfrm rot="10800000" flipV="1">
            <a:off x="5038726" y="2752725"/>
            <a:ext cx="466725" cy="266700"/>
          </a:xfrm>
          <a:prstGeom prst="straightConnector1">
            <a:avLst/>
          </a:prstGeom>
          <a:noFill/>
          <a:ln w="19050" cap="flat" cmpd="sng" algn="ctr">
            <a:solidFill>
              <a:srgbClr val="FF0000"/>
            </a:solidFill>
            <a:prstDash val="solid"/>
            <a:round/>
            <a:headEnd type="none" w="med" len="med"/>
            <a:tailEnd type="arrow"/>
          </a:ln>
          <a:effectLst/>
        </p:spPr>
      </p:cxnSp>
      <p:sp>
        <p:nvSpPr>
          <p:cNvPr id="12" name="Rectangle 18"/>
          <p:cNvSpPr>
            <a:spLocks noChangeArrowheads="1"/>
          </p:cNvSpPr>
          <p:nvPr/>
        </p:nvSpPr>
        <p:spPr bwMode="auto">
          <a:xfrm>
            <a:off x="652462" y="5558205"/>
            <a:ext cx="7858125" cy="646973"/>
          </a:xfrm>
          <a:prstGeom prst="rect">
            <a:avLst/>
          </a:prstGeom>
          <a:noFill/>
          <a:ln w="9525">
            <a:noFill/>
            <a:miter lim="800000"/>
            <a:headEnd/>
            <a:tailEnd/>
          </a:ln>
        </p:spPr>
        <p:txBody>
          <a:bodyPr wrap="square" lIns="92075" tIns="46038" rIns="92075" bIns="46038">
            <a:spAutoFit/>
          </a:bodyPr>
          <a:lstStyle/>
          <a:p>
            <a:pPr>
              <a:lnSpc>
                <a:spcPct val="90000"/>
              </a:lnSpc>
              <a:spcBef>
                <a:spcPct val="50000"/>
              </a:spcBef>
            </a:pPr>
            <a:r>
              <a:rPr lang="en-US" sz="2000" dirty="0">
                <a:latin typeface="Calibri" pitchFamily="34" charset="0"/>
              </a:rPr>
              <a:t>Results fitting may be used to address data scattering </a:t>
            </a:r>
            <a:r>
              <a:rPr lang="en-US" sz="2000" dirty="0" smtClean="0">
                <a:latin typeface="Calibri" pitchFamily="34" charset="0"/>
              </a:rPr>
              <a:t>when the signal-to-noise </a:t>
            </a:r>
            <a:r>
              <a:rPr lang="en-US" sz="2000" dirty="0">
                <a:latin typeface="Calibri" pitchFamily="34" charset="0"/>
              </a:rPr>
              <a:t>ratios are low. </a:t>
            </a:r>
          </a:p>
        </p:txBody>
      </p:sp>
      <p:sp>
        <p:nvSpPr>
          <p:cNvPr id="15" name="TextBox 14"/>
          <p:cNvSpPr txBox="1"/>
          <p:nvPr/>
        </p:nvSpPr>
        <p:spPr>
          <a:xfrm>
            <a:off x="6019800" y="2505075"/>
            <a:ext cx="2354619" cy="707886"/>
          </a:xfrm>
          <a:prstGeom prst="rect">
            <a:avLst/>
          </a:prstGeom>
          <a:noFill/>
        </p:spPr>
        <p:txBody>
          <a:bodyPr wrap="none" rtlCol="0">
            <a:spAutoFit/>
          </a:bodyPr>
          <a:lstStyle/>
          <a:p>
            <a:r>
              <a:rPr lang="en-US" sz="2000" dirty="0" smtClean="0">
                <a:solidFill>
                  <a:srgbClr val="663300"/>
                </a:solidFill>
                <a:latin typeface="Calibri" pitchFamily="34" charset="0"/>
              </a:rPr>
              <a:t>RMS radius fit</a:t>
            </a:r>
          </a:p>
          <a:p>
            <a:r>
              <a:rPr lang="en-US" sz="2000" dirty="0" smtClean="0">
                <a:solidFill>
                  <a:srgbClr val="663300"/>
                </a:solidFill>
                <a:latin typeface="Calibri" pitchFamily="34" charset="0"/>
              </a:rPr>
              <a:t>1</a:t>
            </a:r>
            <a:r>
              <a:rPr lang="en-US" sz="2000" baseline="30000" dirty="0" smtClean="0">
                <a:solidFill>
                  <a:srgbClr val="663300"/>
                </a:solidFill>
                <a:latin typeface="Calibri" pitchFamily="34" charset="0"/>
              </a:rPr>
              <a:t>st</a:t>
            </a:r>
            <a:r>
              <a:rPr lang="en-US" sz="2000" dirty="0" smtClean="0">
                <a:solidFill>
                  <a:srgbClr val="663300"/>
                </a:solidFill>
                <a:latin typeface="Calibri" pitchFamily="34" charset="0"/>
              </a:rPr>
              <a:t> order exponential</a:t>
            </a:r>
          </a:p>
        </p:txBody>
      </p:sp>
      <p:cxnSp>
        <p:nvCxnSpPr>
          <p:cNvPr id="17" name="Straight Arrow Connector 16"/>
          <p:cNvCxnSpPr/>
          <p:nvPr/>
        </p:nvCxnSpPr>
        <p:spPr bwMode="auto">
          <a:xfrm rot="5400000">
            <a:off x="6167438" y="3309938"/>
            <a:ext cx="714375" cy="419100"/>
          </a:xfrm>
          <a:prstGeom prst="straightConnector1">
            <a:avLst/>
          </a:prstGeom>
          <a:noFill/>
          <a:ln w="19050" cap="flat" cmpd="sng" algn="ctr">
            <a:solidFill>
              <a:srgbClr val="663300"/>
            </a:solidFill>
            <a:prstDash val="solid"/>
            <a:round/>
            <a:headEnd type="none" w="med" len="med"/>
            <a:tailEnd type="arrow"/>
          </a:ln>
          <a:effectLst/>
        </p:spPr>
      </p:cxnSp>
      <p:sp>
        <p:nvSpPr>
          <p:cNvPr id="19" name="TextBox 18"/>
          <p:cNvSpPr txBox="1"/>
          <p:nvPr/>
        </p:nvSpPr>
        <p:spPr>
          <a:xfrm>
            <a:off x="1714500" y="2924175"/>
            <a:ext cx="1357616" cy="400110"/>
          </a:xfrm>
          <a:prstGeom prst="rect">
            <a:avLst/>
          </a:prstGeom>
          <a:noFill/>
        </p:spPr>
        <p:txBody>
          <a:bodyPr wrap="none" rtlCol="0">
            <a:spAutoFit/>
          </a:bodyPr>
          <a:lstStyle/>
          <a:p>
            <a:r>
              <a:rPr lang="en-US" sz="2000" dirty="0" smtClean="0">
                <a:solidFill>
                  <a:srgbClr val="FF0000"/>
                </a:solidFill>
                <a:latin typeface="Calibri" pitchFamily="34" charset="0"/>
              </a:rPr>
              <a:t>RMS radius</a:t>
            </a:r>
          </a:p>
        </p:txBody>
      </p:sp>
      <p:cxnSp>
        <p:nvCxnSpPr>
          <p:cNvPr id="21" name="Straight Arrow Connector 20"/>
          <p:cNvCxnSpPr/>
          <p:nvPr/>
        </p:nvCxnSpPr>
        <p:spPr bwMode="auto">
          <a:xfrm rot="5400000" flipH="1" flipV="1">
            <a:off x="2372992" y="2820667"/>
            <a:ext cx="295275" cy="64142"/>
          </a:xfrm>
          <a:prstGeom prst="straightConnector1">
            <a:avLst/>
          </a:prstGeom>
          <a:noFill/>
          <a:ln w="19050"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p:spPr>
        <p:txBody>
          <a:bodyPr>
            <a:normAutofit fontScale="90000"/>
          </a:bodyPr>
          <a:lstStyle/>
          <a:p>
            <a:r>
              <a:rPr lang="en-US" dirty="0" smtClean="0"/>
              <a:t>Molar Mass and RMS Radius Distributions:</a:t>
            </a:r>
            <a:br>
              <a:rPr lang="en-US" dirty="0" smtClean="0"/>
            </a:br>
            <a:r>
              <a:rPr lang="en-US" dirty="0" smtClean="0"/>
              <a:t>Cumulative Molar Mass and RMS Radius</a:t>
            </a:r>
          </a:p>
        </p:txBody>
      </p:sp>
      <p:grpSp>
        <p:nvGrpSpPr>
          <p:cNvPr id="17" name="Group 16"/>
          <p:cNvGrpSpPr/>
          <p:nvPr/>
        </p:nvGrpSpPr>
        <p:grpSpPr>
          <a:xfrm>
            <a:off x="747712" y="1129550"/>
            <a:ext cx="7667625" cy="2413488"/>
            <a:chOff x="747712" y="1110762"/>
            <a:chExt cx="7667625" cy="2413488"/>
          </a:xfrm>
        </p:grpSpPr>
        <p:grpSp>
          <p:nvGrpSpPr>
            <p:cNvPr id="25" name="Group 24"/>
            <p:cNvGrpSpPr/>
            <p:nvPr/>
          </p:nvGrpSpPr>
          <p:grpSpPr>
            <a:xfrm>
              <a:off x="747712" y="1110762"/>
              <a:ext cx="7667625" cy="2413488"/>
              <a:chOff x="747712" y="1110762"/>
              <a:chExt cx="7667625" cy="2413488"/>
            </a:xfrm>
          </p:grpSpPr>
          <p:pic>
            <p:nvPicPr>
              <p:cNvPr id="137222" name="Picture 6"/>
              <p:cNvPicPr>
                <a:picLocks noChangeAspect="1" noChangeArrowheads="1"/>
              </p:cNvPicPr>
              <p:nvPr/>
            </p:nvPicPr>
            <p:blipFill>
              <a:blip r:embed="rId3" cstate="print"/>
              <a:srcRect t="10147"/>
              <a:stretch>
                <a:fillRect/>
              </a:stretch>
            </p:blipFill>
            <p:spPr bwMode="auto">
              <a:xfrm>
                <a:off x="747712" y="1110762"/>
                <a:ext cx="7667625" cy="2413488"/>
              </a:xfrm>
              <a:prstGeom prst="rect">
                <a:avLst/>
              </a:prstGeom>
              <a:noFill/>
              <a:ln w="9525">
                <a:noFill/>
                <a:miter lim="800000"/>
                <a:headEnd/>
                <a:tailEnd/>
              </a:ln>
              <a:effectLst/>
            </p:spPr>
          </p:pic>
          <p:pic>
            <p:nvPicPr>
              <p:cNvPr id="20" name="Picture 2"/>
              <p:cNvPicPr>
                <a:picLocks noChangeAspect="1" noChangeArrowheads="1"/>
              </p:cNvPicPr>
              <p:nvPr/>
            </p:nvPicPr>
            <p:blipFill>
              <a:blip r:embed="rId4" cstate="print"/>
              <a:srcRect l="16834" t="12197" b="16772"/>
              <a:stretch>
                <a:fillRect/>
              </a:stretch>
            </p:blipFill>
            <p:spPr bwMode="auto">
              <a:xfrm>
                <a:off x="6673820" y="1949117"/>
                <a:ext cx="1632772" cy="1120821"/>
              </a:xfrm>
              <a:prstGeom prst="rect">
                <a:avLst/>
              </a:prstGeom>
              <a:noFill/>
              <a:ln w="9525">
                <a:noFill/>
                <a:miter lim="800000"/>
                <a:headEnd/>
                <a:tailEnd/>
              </a:ln>
              <a:effectLst/>
            </p:spPr>
          </p:pic>
          <p:sp>
            <p:nvSpPr>
              <p:cNvPr id="21" name="Rectangle 20"/>
              <p:cNvSpPr/>
              <p:nvPr/>
            </p:nvSpPr>
            <p:spPr>
              <a:xfrm>
                <a:off x="1462769" y="1324561"/>
                <a:ext cx="1303562" cy="338554"/>
              </a:xfrm>
              <a:prstGeom prst="rect">
                <a:avLst/>
              </a:prstGeom>
            </p:spPr>
            <p:txBody>
              <a:bodyPr wrap="none">
                <a:spAutoFit/>
              </a:bodyPr>
              <a:lstStyle/>
              <a:p>
                <a:r>
                  <a:rPr lang="en-US" dirty="0" smtClean="0"/>
                  <a:t>Molar Mass </a:t>
                </a:r>
                <a:endParaRPr lang="en-US" dirty="0"/>
              </a:p>
            </p:txBody>
          </p:sp>
        </p:grpSp>
        <p:sp>
          <p:nvSpPr>
            <p:cNvPr id="11" name="TextBox 10"/>
            <p:cNvSpPr txBox="1"/>
            <p:nvPr/>
          </p:nvSpPr>
          <p:spPr>
            <a:xfrm>
              <a:off x="3190875" y="1971675"/>
              <a:ext cx="623890" cy="400110"/>
            </a:xfrm>
            <a:prstGeom prst="rect">
              <a:avLst/>
            </a:prstGeom>
            <a:noFill/>
          </p:spPr>
          <p:txBody>
            <a:bodyPr wrap="none" rtlCol="0">
              <a:spAutoFit/>
            </a:bodyPr>
            <a:lstStyle/>
            <a:p>
              <a:r>
                <a:rPr lang="en-US" sz="2000" dirty="0" smtClean="0">
                  <a:solidFill>
                    <a:srgbClr val="00FF00"/>
                  </a:solidFill>
                  <a:latin typeface="Calibri" pitchFamily="34" charset="0"/>
                </a:rPr>
                <a:t>HA3</a:t>
              </a:r>
            </a:p>
          </p:txBody>
        </p:sp>
        <p:sp>
          <p:nvSpPr>
            <p:cNvPr id="12" name="TextBox 11"/>
            <p:cNvSpPr txBox="1"/>
            <p:nvPr/>
          </p:nvSpPr>
          <p:spPr>
            <a:xfrm>
              <a:off x="4600575" y="2152650"/>
              <a:ext cx="623890" cy="400110"/>
            </a:xfrm>
            <a:prstGeom prst="rect">
              <a:avLst/>
            </a:prstGeom>
            <a:noFill/>
          </p:spPr>
          <p:txBody>
            <a:bodyPr wrap="none" rtlCol="0">
              <a:spAutoFit/>
            </a:bodyPr>
            <a:lstStyle/>
            <a:p>
              <a:r>
                <a:rPr lang="en-US" sz="2000" dirty="0" smtClean="0">
                  <a:solidFill>
                    <a:srgbClr val="FF0000"/>
                  </a:solidFill>
                  <a:latin typeface="Calibri" pitchFamily="34" charset="0"/>
                </a:rPr>
                <a:t>HA1</a:t>
              </a:r>
            </a:p>
          </p:txBody>
        </p:sp>
        <p:sp>
          <p:nvSpPr>
            <p:cNvPr id="13" name="TextBox 12"/>
            <p:cNvSpPr txBox="1"/>
            <p:nvPr/>
          </p:nvSpPr>
          <p:spPr>
            <a:xfrm>
              <a:off x="5695950" y="2590800"/>
              <a:ext cx="623890" cy="400110"/>
            </a:xfrm>
            <a:prstGeom prst="rect">
              <a:avLst/>
            </a:prstGeom>
            <a:noFill/>
          </p:spPr>
          <p:txBody>
            <a:bodyPr wrap="none" rtlCol="0">
              <a:spAutoFit/>
            </a:bodyPr>
            <a:lstStyle/>
            <a:p>
              <a:r>
                <a:rPr lang="en-US" sz="2000" dirty="0" smtClean="0">
                  <a:solidFill>
                    <a:srgbClr val="0000FF"/>
                  </a:solidFill>
                  <a:latin typeface="Calibri" pitchFamily="34" charset="0"/>
                </a:rPr>
                <a:t>HA2</a:t>
              </a:r>
            </a:p>
          </p:txBody>
        </p:sp>
      </p:grpSp>
      <p:grpSp>
        <p:nvGrpSpPr>
          <p:cNvPr id="18" name="Group 17"/>
          <p:cNvGrpSpPr/>
          <p:nvPr/>
        </p:nvGrpSpPr>
        <p:grpSpPr>
          <a:xfrm>
            <a:off x="747712" y="3840475"/>
            <a:ext cx="7667625" cy="2391973"/>
            <a:chOff x="747712" y="3875477"/>
            <a:chExt cx="7667625" cy="2391973"/>
          </a:xfrm>
        </p:grpSpPr>
        <p:grpSp>
          <p:nvGrpSpPr>
            <p:cNvPr id="24" name="Group 23"/>
            <p:cNvGrpSpPr/>
            <p:nvPr/>
          </p:nvGrpSpPr>
          <p:grpSpPr>
            <a:xfrm>
              <a:off x="747712" y="3875477"/>
              <a:ext cx="7667625" cy="2391973"/>
              <a:chOff x="747712" y="3875477"/>
              <a:chExt cx="7667625" cy="2391973"/>
            </a:xfrm>
          </p:grpSpPr>
          <p:pic>
            <p:nvPicPr>
              <p:cNvPr id="137221" name="Picture 5"/>
              <p:cNvPicPr>
                <a:picLocks noChangeAspect="1" noChangeArrowheads="1"/>
              </p:cNvPicPr>
              <p:nvPr/>
            </p:nvPicPr>
            <p:blipFill>
              <a:blip r:embed="rId5" cstate="print"/>
              <a:srcRect t="10948"/>
              <a:stretch>
                <a:fillRect/>
              </a:stretch>
            </p:blipFill>
            <p:spPr bwMode="auto">
              <a:xfrm>
                <a:off x="747712" y="3875477"/>
                <a:ext cx="7667625" cy="2391973"/>
              </a:xfrm>
              <a:prstGeom prst="rect">
                <a:avLst/>
              </a:prstGeom>
              <a:noFill/>
              <a:ln w="9525">
                <a:noFill/>
                <a:miter lim="800000"/>
                <a:headEnd/>
                <a:tailEnd/>
              </a:ln>
              <a:effectLst/>
            </p:spPr>
          </p:pic>
          <p:pic>
            <p:nvPicPr>
              <p:cNvPr id="137218" name="Picture 2"/>
              <p:cNvPicPr>
                <a:picLocks noChangeAspect="1" noChangeArrowheads="1"/>
              </p:cNvPicPr>
              <p:nvPr/>
            </p:nvPicPr>
            <p:blipFill>
              <a:blip r:embed="rId4" cstate="print"/>
              <a:srcRect l="16834" t="12197" b="16772"/>
              <a:stretch>
                <a:fillRect/>
              </a:stretch>
            </p:blipFill>
            <p:spPr bwMode="auto">
              <a:xfrm>
                <a:off x="6673820" y="4673267"/>
                <a:ext cx="1632772" cy="1120821"/>
              </a:xfrm>
              <a:prstGeom prst="rect">
                <a:avLst/>
              </a:prstGeom>
              <a:noFill/>
              <a:ln w="9525">
                <a:noFill/>
                <a:miter lim="800000"/>
                <a:headEnd/>
                <a:tailEnd/>
              </a:ln>
              <a:effectLst/>
            </p:spPr>
          </p:pic>
          <p:sp>
            <p:nvSpPr>
              <p:cNvPr id="22" name="Rectangle 21"/>
              <p:cNvSpPr/>
              <p:nvPr/>
            </p:nvSpPr>
            <p:spPr>
              <a:xfrm>
                <a:off x="2742940" y="4002673"/>
                <a:ext cx="1334019" cy="338554"/>
              </a:xfrm>
              <a:prstGeom prst="rect">
                <a:avLst/>
              </a:prstGeom>
            </p:spPr>
            <p:txBody>
              <a:bodyPr wrap="none">
                <a:spAutoFit/>
              </a:bodyPr>
              <a:lstStyle/>
              <a:p>
                <a:r>
                  <a:rPr lang="en-US" dirty="0" smtClean="0"/>
                  <a:t>RMS Radius</a:t>
                </a:r>
                <a:endParaRPr lang="en-US" dirty="0"/>
              </a:p>
            </p:txBody>
          </p:sp>
        </p:grpSp>
        <p:sp>
          <p:nvSpPr>
            <p:cNvPr id="14" name="TextBox 13"/>
            <p:cNvSpPr txBox="1"/>
            <p:nvPr/>
          </p:nvSpPr>
          <p:spPr>
            <a:xfrm>
              <a:off x="1771650" y="4495800"/>
              <a:ext cx="623890" cy="400110"/>
            </a:xfrm>
            <a:prstGeom prst="rect">
              <a:avLst/>
            </a:prstGeom>
            <a:noFill/>
          </p:spPr>
          <p:txBody>
            <a:bodyPr wrap="none" rtlCol="0">
              <a:spAutoFit/>
            </a:bodyPr>
            <a:lstStyle/>
            <a:p>
              <a:r>
                <a:rPr lang="en-US" sz="2000" dirty="0" smtClean="0">
                  <a:solidFill>
                    <a:srgbClr val="00FF00"/>
                  </a:solidFill>
                  <a:latin typeface="Calibri" pitchFamily="34" charset="0"/>
                </a:rPr>
                <a:t>HA3</a:t>
              </a:r>
            </a:p>
          </p:txBody>
        </p:sp>
        <p:sp>
          <p:nvSpPr>
            <p:cNvPr id="15" name="TextBox 14"/>
            <p:cNvSpPr txBox="1"/>
            <p:nvPr/>
          </p:nvSpPr>
          <p:spPr>
            <a:xfrm>
              <a:off x="3938585" y="4686300"/>
              <a:ext cx="623890" cy="400110"/>
            </a:xfrm>
            <a:prstGeom prst="rect">
              <a:avLst/>
            </a:prstGeom>
            <a:noFill/>
          </p:spPr>
          <p:txBody>
            <a:bodyPr wrap="none" rtlCol="0">
              <a:spAutoFit/>
            </a:bodyPr>
            <a:lstStyle/>
            <a:p>
              <a:r>
                <a:rPr lang="en-US" sz="2000" dirty="0" smtClean="0">
                  <a:solidFill>
                    <a:srgbClr val="FF0000"/>
                  </a:solidFill>
                  <a:latin typeface="Calibri" pitchFamily="34" charset="0"/>
                </a:rPr>
                <a:t>HA1</a:t>
              </a:r>
            </a:p>
          </p:txBody>
        </p:sp>
        <p:sp>
          <p:nvSpPr>
            <p:cNvPr id="16" name="TextBox 15"/>
            <p:cNvSpPr txBox="1"/>
            <p:nvPr/>
          </p:nvSpPr>
          <p:spPr>
            <a:xfrm>
              <a:off x="5381625" y="5133975"/>
              <a:ext cx="623890" cy="400110"/>
            </a:xfrm>
            <a:prstGeom prst="rect">
              <a:avLst/>
            </a:prstGeom>
            <a:noFill/>
          </p:spPr>
          <p:txBody>
            <a:bodyPr wrap="none" rtlCol="0">
              <a:spAutoFit/>
            </a:bodyPr>
            <a:lstStyle/>
            <a:p>
              <a:r>
                <a:rPr lang="en-US" sz="2000" dirty="0" smtClean="0">
                  <a:solidFill>
                    <a:srgbClr val="0000FF"/>
                  </a:solidFill>
                  <a:latin typeface="Calibri" pitchFamily="34" charset="0"/>
                </a:rPr>
                <a:t>HA2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a:noFill/>
        </p:spPr>
        <p:txBody>
          <a:bodyPr>
            <a:normAutofit fontScale="90000"/>
          </a:bodyPr>
          <a:lstStyle/>
          <a:p>
            <a:r>
              <a:rPr lang="en-US" dirty="0" smtClean="0"/>
              <a:t>Molar Mass and RMS Radius Distributions:</a:t>
            </a:r>
            <a:br>
              <a:rPr lang="en-US" dirty="0" smtClean="0"/>
            </a:br>
            <a:r>
              <a:rPr lang="en-US" dirty="0" smtClean="0"/>
              <a:t>Differential Molar Mass and RMS Radius</a:t>
            </a:r>
          </a:p>
        </p:txBody>
      </p:sp>
      <p:grpSp>
        <p:nvGrpSpPr>
          <p:cNvPr id="23" name="Group 22"/>
          <p:cNvGrpSpPr/>
          <p:nvPr/>
        </p:nvGrpSpPr>
        <p:grpSpPr>
          <a:xfrm>
            <a:off x="747712" y="1118792"/>
            <a:ext cx="7667625" cy="2418747"/>
            <a:chOff x="747712" y="1110266"/>
            <a:chExt cx="7667625" cy="2418747"/>
          </a:xfrm>
        </p:grpSpPr>
        <p:grpSp>
          <p:nvGrpSpPr>
            <p:cNvPr id="19" name="Group 18"/>
            <p:cNvGrpSpPr/>
            <p:nvPr/>
          </p:nvGrpSpPr>
          <p:grpSpPr>
            <a:xfrm>
              <a:off x="747712" y="1110266"/>
              <a:ext cx="7667625" cy="2418747"/>
              <a:chOff x="747712" y="1110266"/>
              <a:chExt cx="7667625" cy="2418747"/>
            </a:xfrm>
          </p:grpSpPr>
          <p:pic>
            <p:nvPicPr>
              <p:cNvPr id="135169" name="Picture 1"/>
              <p:cNvPicPr>
                <a:picLocks noChangeAspect="1" noChangeArrowheads="1"/>
              </p:cNvPicPr>
              <p:nvPr/>
            </p:nvPicPr>
            <p:blipFill>
              <a:blip r:embed="rId3" cstate="print"/>
              <a:srcRect t="9952"/>
              <a:stretch>
                <a:fillRect/>
              </a:stretch>
            </p:blipFill>
            <p:spPr bwMode="auto">
              <a:xfrm>
                <a:off x="747712" y="1110266"/>
                <a:ext cx="7667625" cy="2418747"/>
              </a:xfrm>
              <a:prstGeom prst="rect">
                <a:avLst/>
              </a:prstGeom>
              <a:noFill/>
              <a:ln w="9525">
                <a:noFill/>
                <a:miter lim="800000"/>
                <a:headEnd/>
                <a:tailEnd/>
              </a:ln>
              <a:effectLst/>
            </p:spPr>
          </p:pic>
          <p:sp>
            <p:nvSpPr>
              <p:cNvPr id="13" name="Rectangle 12"/>
              <p:cNvSpPr/>
              <p:nvPr/>
            </p:nvSpPr>
            <p:spPr>
              <a:xfrm>
                <a:off x="2285740" y="1324561"/>
                <a:ext cx="1303562" cy="338554"/>
              </a:xfrm>
              <a:prstGeom prst="rect">
                <a:avLst/>
              </a:prstGeom>
            </p:spPr>
            <p:txBody>
              <a:bodyPr wrap="none">
                <a:spAutoFit/>
              </a:bodyPr>
              <a:lstStyle/>
              <a:p>
                <a:r>
                  <a:rPr lang="en-US" dirty="0" smtClean="0"/>
                  <a:t>Molar Mass </a:t>
                </a:r>
                <a:endParaRPr lang="en-US" dirty="0"/>
              </a:p>
            </p:txBody>
          </p:sp>
          <p:pic>
            <p:nvPicPr>
              <p:cNvPr id="17" name="Picture 2"/>
              <p:cNvPicPr>
                <a:picLocks noChangeAspect="1" noChangeArrowheads="1"/>
              </p:cNvPicPr>
              <p:nvPr/>
            </p:nvPicPr>
            <p:blipFill>
              <a:blip r:embed="rId4" cstate="print"/>
              <a:srcRect l="16834" t="12197" b="16772"/>
              <a:stretch>
                <a:fillRect/>
              </a:stretch>
            </p:blipFill>
            <p:spPr bwMode="auto">
              <a:xfrm>
                <a:off x="6635720" y="1238250"/>
                <a:ext cx="1632772" cy="1120821"/>
              </a:xfrm>
              <a:prstGeom prst="rect">
                <a:avLst/>
              </a:prstGeom>
              <a:noFill/>
              <a:ln w="9525">
                <a:noFill/>
                <a:miter lim="800000"/>
                <a:headEnd/>
                <a:tailEnd/>
              </a:ln>
              <a:effectLst/>
            </p:spPr>
          </p:pic>
        </p:grpSp>
        <p:sp>
          <p:nvSpPr>
            <p:cNvPr id="11" name="TextBox 10"/>
            <p:cNvSpPr txBox="1"/>
            <p:nvPr/>
          </p:nvSpPr>
          <p:spPr>
            <a:xfrm>
              <a:off x="3114675" y="2009775"/>
              <a:ext cx="623890" cy="400110"/>
            </a:xfrm>
            <a:prstGeom prst="rect">
              <a:avLst/>
            </a:prstGeom>
            <a:noFill/>
          </p:spPr>
          <p:txBody>
            <a:bodyPr wrap="none" rtlCol="0">
              <a:spAutoFit/>
            </a:bodyPr>
            <a:lstStyle/>
            <a:p>
              <a:r>
                <a:rPr lang="en-US" sz="2000" dirty="0" smtClean="0">
                  <a:solidFill>
                    <a:srgbClr val="00FF00"/>
                  </a:solidFill>
                  <a:latin typeface="Calibri" pitchFamily="34" charset="0"/>
                </a:rPr>
                <a:t>HA3</a:t>
              </a:r>
            </a:p>
          </p:txBody>
        </p:sp>
        <p:sp>
          <p:nvSpPr>
            <p:cNvPr id="12" name="TextBox 11"/>
            <p:cNvSpPr txBox="1"/>
            <p:nvPr/>
          </p:nvSpPr>
          <p:spPr>
            <a:xfrm>
              <a:off x="4581525" y="1743075"/>
              <a:ext cx="623890" cy="400110"/>
            </a:xfrm>
            <a:prstGeom prst="rect">
              <a:avLst/>
            </a:prstGeom>
            <a:noFill/>
          </p:spPr>
          <p:txBody>
            <a:bodyPr wrap="none" rtlCol="0">
              <a:spAutoFit/>
            </a:bodyPr>
            <a:lstStyle/>
            <a:p>
              <a:r>
                <a:rPr lang="en-US" sz="2000" dirty="0" smtClean="0">
                  <a:solidFill>
                    <a:srgbClr val="FF0000"/>
                  </a:solidFill>
                  <a:latin typeface="Calibri" pitchFamily="34" charset="0"/>
                </a:rPr>
                <a:t>HA1</a:t>
              </a:r>
            </a:p>
          </p:txBody>
        </p:sp>
        <p:sp>
          <p:nvSpPr>
            <p:cNvPr id="15" name="TextBox 14"/>
            <p:cNvSpPr txBox="1"/>
            <p:nvPr/>
          </p:nvSpPr>
          <p:spPr>
            <a:xfrm>
              <a:off x="5429250" y="1236633"/>
              <a:ext cx="623890" cy="400110"/>
            </a:xfrm>
            <a:prstGeom prst="rect">
              <a:avLst/>
            </a:prstGeom>
            <a:noFill/>
          </p:spPr>
          <p:txBody>
            <a:bodyPr wrap="none" rtlCol="0">
              <a:spAutoFit/>
            </a:bodyPr>
            <a:lstStyle/>
            <a:p>
              <a:r>
                <a:rPr lang="en-US" sz="2000" dirty="0" smtClean="0">
                  <a:solidFill>
                    <a:srgbClr val="0000FF"/>
                  </a:solidFill>
                  <a:latin typeface="Calibri" pitchFamily="34" charset="0"/>
                </a:rPr>
                <a:t>HA2</a:t>
              </a:r>
            </a:p>
          </p:txBody>
        </p:sp>
      </p:grpSp>
      <p:grpSp>
        <p:nvGrpSpPr>
          <p:cNvPr id="24" name="Group 23"/>
          <p:cNvGrpSpPr/>
          <p:nvPr/>
        </p:nvGrpSpPr>
        <p:grpSpPr>
          <a:xfrm>
            <a:off x="742950" y="3775928"/>
            <a:ext cx="7667625" cy="2418747"/>
            <a:chOff x="742950" y="3853466"/>
            <a:chExt cx="7667625" cy="2418747"/>
          </a:xfrm>
        </p:grpSpPr>
        <p:grpSp>
          <p:nvGrpSpPr>
            <p:cNvPr id="18" name="Group 17"/>
            <p:cNvGrpSpPr/>
            <p:nvPr/>
          </p:nvGrpSpPr>
          <p:grpSpPr>
            <a:xfrm>
              <a:off x="742950" y="3853466"/>
              <a:ext cx="7667625" cy="2418747"/>
              <a:chOff x="742950" y="3853466"/>
              <a:chExt cx="7667625" cy="2418747"/>
            </a:xfrm>
          </p:grpSpPr>
          <p:pic>
            <p:nvPicPr>
              <p:cNvPr id="135170" name="Picture 2"/>
              <p:cNvPicPr>
                <a:picLocks noChangeAspect="1" noChangeArrowheads="1"/>
              </p:cNvPicPr>
              <p:nvPr/>
            </p:nvPicPr>
            <p:blipFill>
              <a:blip r:embed="rId5" cstate="print"/>
              <a:srcRect t="9952"/>
              <a:stretch>
                <a:fillRect/>
              </a:stretch>
            </p:blipFill>
            <p:spPr bwMode="auto">
              <a:xfrm>
                <a:off x="742950" y="3853466"/>
                <a:ext cx="7667625" cy="2418747"/>
              </a:xfrm>
              <a:prstGeom prst="rect">
                <a:avLst/>
              </a:prstGeom>
              <a:noFill/>
              <a:ln w="9525">
                <a:noFill/>
                <a:miter lim="800000"/>
                <a:headEnd/>
                <a:tailEnd/>
              </a:ln>
              <a:effectLst/>
            </p:spPr>
          </p:pic>
          <p:sp>
            <p:nvSpPr>
              <p:cNvPr id="14" name="Rectangle 13"/>
              <p:cNvSpPr/>
              <p:nvPr/>
            </p:nvSpPr>
            <p:spPr>
              <a:xfrm>
                <a:off x="2285740" y="4059823"/>
                <a:ext cx="1334019" cy="338554"/>
              </a:xfrm>
              <a:prstGeom prst="rect">
                <a:avLst/>
              </a:prstGeom>
            </p:spPr>
            <p:txBody>
              <a:bodyPr wrap="none">
                <a:spAutoFit/>
              </a:bodyPr>
              <a:lstStyle/>
              <a:p>
                <a:r>
                  <a:rPr lang="en-US" dirty="0" smtClean="0"/>
                  <a:t>RMS Radius</a:t>
                </a:r>
                <a:endParaRPr lang="en-US" dirty="0"/>
              </a:p>
            </p:txBody>
          </p:sp>
          <p:pic>
            <p:nvPicPr>
              <p:cNvPr id="16" name="Picture 2"/>
              <p:cNvPicPr>
                <a:picLocks noChangeAspect="1" noChangeArrowheads="1"/>
              </p:cNvPicPr>
              <p:nvPr/>
            </p:nvPicPr>
            <p:blipFill>
              <a:blip r:embed="rId4" cstate="print"/>
              <a:srcRect l="16834" t="12197" b="16772"/>
              <a:stretch>
                <a:fillRect/>
              </a:stretch>
            </p:blipFill>
            <p:spPr bwMode="auto">
              <a:xfrm>
                <a:off x="6645245" y="3958892"/>
                <a:ext cx="1632772" cy="1120821"/>
              </a:xfrm>
              <a:prstGeom prst="rect">
                <a:avLst/>
              </a:prstGeom>
              <a:noFill/>
              <a:ln w="9525">
                <a:noFill/>
                <a:miter lim="800000"/>
                <a:headEnd/>
                <a:tailEnd/>
              </a:ln>
              <a:effectLst/>
            </p:spPr>
          </p:pic>
        </p:grpSp>
        <p:sp>
          <p:nvSpPr>
            <p:cNvPr id="20" name="TextBox 19"/>
            <p:cNvSpPr txBox="1"/>
            <p:nvPr/>
          </p:nvSpPr>
          <p:spPr>
            <a:xfrm>
              <a:off x="1990725" y="4619625"/>
              <a:ext cx="623890" cy="400110"/>
            </a:xfrm>
            <a:prstGeom prst="rect">
              <a:avLst/>
            </a:prstGeom>
            <a:noFill/>
          </p:spPr>
          <p:txBody>
            <a:bodyPr wrap="none" rtlCol="0">
              <a:spAutoFit/>
            </a:bodyPr>
            <a:lstStyle/>
            <a:p>
              <a:r>
                <a:rPr lang="en-US" sz="2000" dirty="0" smtClean="0">
                  <a:solidFill>
                    <a:srgbClr val="00FF00"/>
                  </a:solidFill>
                  <a:latin typeface="Calibri" pitchFamily="34" charset="0"/>
                </a:rPr>
                <a:t>HA3</a:t>
              </a:r>
            </a:p>
          </p:txBody>
        </p:sp>
        <p:sp>
          <p:nvSpPr>
            <p:cNvPr id="21" name="TextBox 20"/>
            <p:cNvSpPr txBox="1"/>
            <p:nvPr/>
          </p:nvSpPr>
          <p:spPr>
            <a:xfrm>
              <a:off x="3733800" y="5210175"/>
              <a:ext cx="623890" cy="400110"/>
            </a:xfrm>
            <a:prstGeom prst="rect">
              <a:avLst/>
            </a:prstGeom>
            <a:noFill/>
          </p:spPr>
          <p:txBody>
            <a:bodyPr wrap="none" rtlCol="0">
              <a:spAutoFit/>
            </a:bodyPr>
            <a:lstStyle/>
            <a:p>
              <a:r>
                <a:rPr lang="en-US" sz="2000" dirty="0" smtClean="0">
                  <a:solidFill>
                    <a:srgbClr val="FF0000"/>
                  </a:solidFill>
                  <a:latin typeface="Calibri" pitchFamily="34" charset="0"/>
                </a:rPr>
                <a:t>HA1</a:t>
              </a:r>
            </a:p>
          </p:txBody>
        </p:sp>
        <p:sp>
          <p:nvSpPr>
            <p:cNvPr id="22" name="TextBox 21"/>
            <p:cNvSpPr txBox="1"/>
            <p:nvPr/>
          </p:nvSpPr>
          <p:spPr>
            <a:xfrm>
              <a:off x="5781675" y="5143500"/>
              <a:ext cx="623890" cy="400110"/>
            </a:xfrm>
            <a:prstGeom prst="rect">
              <a:avLst/>
            </a:prstGeom>
            <a:noFill/>
          </p:spPr>
          <p:txBody>
            <a:bodyPr wrap="none" rtlCol="0">
              <a:spAutoFit/>
            </a:bodyPr>
            <a:lstStyle/>
            <a:p>
              <a:r>
                <a:rPr lang="en-US" sz="2000" dirty="0" smtClean="0">
                  <a:solidFill>
                    <a:srgbClr val="0000FF"/>
                  </a:solidFill>
                  <a:latin typeface="Calibri" pitchFamily="34" charset="0"/>
                </a:rPr>
                <a:t>HA2</a:t>
              </a:r>
            </a:p>
          </p:txBody>
        </p:sp>
      </p:grpSp>
      <p:sp>
        <p:nvSpPr>
          <p:cNvPr id="25" name="Rectangle 24"/>
          <p:cNvSpPr/>
          <p:nvPr/>
        </p:nvSpPr>
        <p:spPr bwMode="auto">
          <a:xfrm>
            <a:off x="788276" y="3689132"/>
            <a:ext cx="241738" cy="39939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Cumulative and Differential Molar Mass Distribution for BSA</a:t>
            </a:r>
            <a:endParaRPr lang="en-US" dirty="0"/>
          </a:p>
        </p:txBody>
      </p:sp>
      <p:pic>
        <p:nvPicPr>
          <p:cNvPr id="3" name="Picture 2" descr="dist_combined_BSA.gif"/>
          <p:cNvPicPr>
            <a:picLocks noChangeAspect="1"/>
          </p:cNvPicPr>
          <p:nvPr/>
        </p:nvPicPr>
        <p:blipFill>
          <a:blip r:embed="rId3" cstate="print"/>
          <a:stretch>
            <a:fillRect/>
          </a:stretch>
        </p:blipFill>
        <p:spPr>
          <a:xfrm>
            <a:off x="1999215" y="1179513"/>
            <a:ext cx="5139220" cy="3095624"/>
          </a:xfrm>
          <a:prstGeom prst="rect">
            <a:avLst/>
          </a:prstGeom>
        </p:spPr>
      </p:pic>
      <p:sp>
        <p:nvSpPr>
          <p:cNvPr id="4" name="TextBox 3"/>
          <p:cNvSpPr txBox="1"/>
          <p:nvPr/>
        </p:nvSpPr>
        <p:spPr>
          <a:xfrm>
            <a:off x="525462" y="4514850"/>
            <a:ext cx="8086725" cy="1708160"/>
          </a:xfrm>
          <a:prstGeom prst="rect">
            <a:avLst/>
          </a:prstGeom>
          <a:noFill/>
        </p:spPr>
        <p:txBody>
          <a:bodyPr wrap="square" rtlCol="0">
            <a:spAutoFit/>
          </a:bodyPr>
          <a:lstStyle/>
          <a:p>
            <a:pPr marL="228600" indent="-228600" algn="l">
              <a:spcBef>
                <a:spcPts val="600"/>
              </a:spcBef>
              <a:buFont typeface="Arial" pitchFamily="34" charset="0"/>
              <a:buChar char="•"/>
            </a:pPr>
            <a:r>
              <a:rPr lang="en-US" sz="2000" dirty="0" smtClean="0">
                <a:latin typeface="Calibri" pitchFamily="34" charset="0"/>
              </a:rPr>
              <a:t>The cumulative distribution for a sample with discrete molar mass species (e.g. oligomers) follows a step-wise pattern. The fraction for each species can be determined from the step height.</a:t>
            </a:r>
          </a:p>
          <a:p>
            <a:pPr marL="228600" indent="-228600" algn="l">
              <a:spcBef>
                <a:spcPts val="600"/>
              </a:spcBef>
              <a:buFont typeface="Arial" pitchFamily="34" charset="0"/>
              <a:buChar char="•"/>
            </a:pPr>
            <a:r>
              <a:rPr lang="en-US" sz="2000" dirty="0" smtClean="0">
                <a:latin typeface="Calibri" pitchFamily="34" charset="0"/>
              </a:rPr>
              <a:t>The differential distribution provides a visual representation of the weight fraction of each species within a certain molar mass range.</a:t>
            </a:r>
          </a:p>
        </p:txBody>
      </p:sp>
      <p:cxnSp>
        <p:nvCxnSpPr>
          <p:cNvPr id="6" name="Straight Arrow Connector 5"/>
          <p:cNvCxnSpPr/>
          <p:nvPr/>
        </p:nvCxnSpPr>
        <p:spPr bwMode="auto">
          <a:xfrm>
            <a:off x="4568825" y="1920730"/>
            <a:ext cx="997528" cy="1588"/>
          </a:xfrm>
          <a:prstGeom prst="straightConnector1">
            <a:avLst/>
          </a:prstGeom>
          <a:noFill/>
          <a:ln w="19050" cap="flat" cmpd="sng" algn="ctr">
            <a:solidFill>
              <a:srgbClr val="FF0000"/>
            </a:solidFill>
            <a:prstDash val="solid"/>
            <a:round/>
            <a:headEnd type="none" w="med" len="med"/>
            <a:tailEnd type="arrow"/>
          </a:ln>
          <a:effectLst/>
        </p:spPr>
      </p:cxnSp>
      <p:cxnSp>
        <p:nvCxnSpPr>
          <p:cNvPr id="9" name="Straight Arrow Connector 8"/>
          <p:cNvCxnSpPr/>
          <p:nvPr/>
        </p:nvCxnSpPr>
        <p:spPr bwMode="auto">
          <a:xfrm rot="10800000">
            <a:off x="3023755" y="1714500"/>
            <a:ext cx="415637" cy="1588"/>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Content Placeholder 29"/>
          <p:cNvSpPr>
            <a:spLocks noGrp="1"/>
          </p:cNvSpPr>
          <p:nvPr>
            <p:ph idx="1"/>
          </p:nvPr>
        </p:nvSpPr>
        <p:spPr>
          <a:xfrm>
            <a:off x="457200" y="994787"/>
            <a:ext cx="8229600" cy="1627834"/>
          </a:xfrm>
        </p:spPr>
        <p:txBody>
          <a:bodyPr/>
          <a:lstStyle/>
          <a:p>
            <a:pPr>
              <a:spcBef>
                <a:spcPts val="1200"/>
              </a:spcBef>
            </a:pPr>
            <a:r>
              <a:rPr lang="en-US" sz="2000" dirty="0" smtClean="0"/>
              <a:t>Can be determined for a polydisperse sample or a set of narrow samples;</a:t>
            </a:r>
          </a:p>
          <a:p>
            <a:pPr>
              <a:spcBef>
                <a:spcPts val="1200"/>
              </a:spcBef>
            </a:pPr>
            <a:r>
              <a:rPr lang="en-US" sz="2000" dirty="0" smtClean="0"/>
              <a:t>rms radius &gt; 10 nm* so that both M</a:t>
            </a:r>
            <a:r>
              <a:rPr lang="en-US" sz="2000" baseline="-25000" dirty="0" smtClean="0"/>
              <a:t>w</a:t>
            </a:r>
            <a:r>
              <a:rPr lang="en-US" sz="2000" dirty="0" smtClean="0"/>
              <a:t> and rms radius can be measured simultaneously.</a:t>
            </a:r>
          </a:p>
          <a:p>
            <a:pPr>
              <a:spcBef>
                <a:spcPts val="0"/>
              </a:spcBef>
              <a:buNone/>
            </a:pPr>
            <a:r>
              <a:rPr lang="en-US" sz="1600" dirty="0" smtClean="0"/>
              <a:t>       * when rms radius is smaller than 10 nm, absolute M</a:t>
            </a:r>
            <a:r>
              <a:rPr lang="en-US" sz="1600" baseline="-25000" dirty="0" smtClean="0"/>
              <a:t>w</a:t>
            </a:r>
            <a:r>
              <a:rPr lang="en-US" sz="1600" dirty="0" smtClean="0"/>
              <a:t> combined with intrinsic viscosity or QELS may be used to reveal information on molecular conformation. </a:t>
            </a:r>
          </a:p>
        </p:txBody>
      </p:sp>
      <p:sp>
        <p:nvSpPr>
          <p:cNvPr id="43010" name="Rectangle 2"/>
          <p:cNvSpPr>
            <a:spLocks noGrp="1" noChangeArrowheads="1"/>
          </p:cNvSpPr>
          <p:nvPr>
            <p:ph type="title"/>
          </p:nvPr>
        </p:nvSpPr>
        <p:spPr>
          <a:noFill/>
        </p:spPr>
        <p:txBody>
          <a:bodyPr/>
          <a:lstStyle/>
          <a:p>
            <a:r>
              <a:rPr dirty="0" smtClean="0"/>
              <a:t>Molecular Conformation</a:t>
            </a:r>
          </a:p>
        </p:txBody>
      </p:sp>
      <p:grpSp>
        <p:nvGrpSpPr>
          <p:cNvPr id="35" name="Group 34"/>
          <p:cNvGrpSpPr/>
          <p:nvPr/>
        </p:nvGrpSpPr>
        <p:grpSpPr>
          <a:xfrm>
            <a:off x="2403260" y="4198956"/>
            <a:ext cx="5151340" cy="1412875"/>
            <a:chOff x="2403260" y="4198956"/>
            <a:chExt cx="5151340" cy="1412875"/>
          </a:xfrm>
        </p:grpSpPr>
        <p:sp>
          <p:nvSpPr>
            <p:cNvPr id="43020" name="Rectangle 154"/>
            <p:cNvSpPr>
              <a:spLocks noChangeArrowheads="1"/>
            </p:cNvSpPr>
            <p:nvPr/>
          </p:nvSpPr>
          <p:spPr bwMode="auto">
            <a:xfrm>
              <a:off x="5303984" y="4198956"/>
              <a:ext cx="2250616" cy="923972"/>
            </a:xfrm>
            <a:prstGeom prst="rect">
              <a:avLst/>
            </a:prstGeom>
            <a:noFill/>
            <a:ln w="9525">
              <a:noFill/>
              <a:miter lim="800000"/>
              <a:headEnd/>
              <a:tailEnd/>
            </a:ln>
          </p:spPr>
          <p:txBody>
            <a:bodyPr wrap="none" lIns="92075" tIns="46038" rIns="92075" bIns="46038">
              <a:spAutoFit/>
            </a:bodyPr>
            <a:lstStyle/>
            <a:p>
              <a:r>
                <a:rPr lang="en-US" sz="1800" dirty="0">
                  <a:solidFill>
                    <a:srgbClr val="0000FF"/>
                  </a:solidFill>
                </a:rPr>
                <a:t>random coil</a:t>
              </a:r>
            </a:p>
            <a:p>
              <a:r>
                <a:rPr lang="en-US" sz="1800" dirty="0">
                  <a:solidFill>
                    <a:srgbClr val="0000FF"/>
                  </a:solidFill>
                </a:rPr>
                <a:t>(slope near 0.5–0.6)</a:t>
              </a:r>
            </a:p>
            <a:p>
              <a:r>
                <a:rPr lang="en-US" sz="1800" dirty="0">
                  <a:solidFill>
                    <a:srgbClr val="0000FF"/>
                  </a:solidFill>
                </a:rPr>
                <a:t> </a:t>
              </a:r>
            </a:p>
          </p:txBody>
        </p:sp>
        <p:sp>
          <p:nvSpPr>
            <p:cNvPr id="34971" name="Line 155"/>
            <p:cNvSpPr>
              <a:spLocks noChangeShapeType="1"/>
            </p:cNvSpPr>
            <p:nvPr/>
          </p:nvSpPr>
          <p:spPr bwMode="auto">
            <a:xfrm flipV="1">
              <a:off x="2403260" y="4656156"/>
              <a:ext cx="2819796" cy="955675"/>
            </a:xfrm>
            <a:prstGeom prst="line">
              <a:avLst/>
            </a:prstGeom>
            <a:noFill/>
            <a:ln w="25400">
              <a:solidFill>
                <a:srgbClr val="0000FF"/>
              </a:solidFill>
              <a:round/>
              <a:headEnd type="none" w="sm" len="sm"/>
              <a:tailEnd type="none" w="sm" len="sm"/>
            </a:ln>
            <a:effectLst/>
          </p:spPr>
          <p:txBody>
            <a:bodyPr wrap="none" anchor="ctr"/>
            <a:lstStyle/>
            <a:p>
              <a:pPr>
                <a:defRPr/>
              </a:pPr>
              <a:endParaRPr lang="en-US" dirty="0">
                <a:effectLst>
                  <a:outerShdw blurRad="38100" dist="38100" dir="2700000" algn="tl">
                    <a:srgbClr val="000000">
                      <a:alpha val="43137"/>
                    </a:srgbClr>
                  </a:outerShdw>
                </a:effectLst>
              </a:endParaRPr>
            </a:p>
          </p:txBody>
        </p:sp>
      </p:grpSp>
      <p:sp>
        <p:nvSpPr>
          <p:cNvPr id="43016" name="Rectangle 157"/>
          <p:cNvSpPr>
            <a:spLocks noChangeArrowheads="1"/>
          </p:cNvSpPr>
          <p:nvPr/>
        </p:nvSpPr>
        <p:spPr bwMode="auto">
          <a:xfrm>
            <a:off x="884255" y="2733591"/>
            <a:ext cx="7435780" cy="923972"/>
          </a:xfrm>
          <a:prstGeom prst="rect">
            <a:avLst/>
          </a:prstGeom>
          <a:noFill/>
          <a:ln w="9525">
            <a:noFill/>
            <a:miter lim="800000"/>
            <a:headEnd/>
            <a:tailEnd/>
          </a:ln>
        </p:spPr>
        <p:txBody>
          <a:bodyPr wrap="square" lIns="92075" tIns="46038" rIns="92075" bIns="46038">
            <a:spAutoFit/>
          </a:bodyPr>
          <a:lstStyle/>
          <a:p>
            <a:pPr algn="l"/>
            <a:r>
              <a:rPr lang="en-US" sz="1800" dirty="0" smtClean="0">
                <a:solidFill>
                  <a:srgbClr val="00FFFF"/>
                </a:solidFill>
                <a:latin typeface="Calibri" pitchFamily="34" charset="0"/>
              </a:rPr>
              <a:t>Rod: 		</a:t>
            </a:r>
            <a:r>
              <a:rPr lang="en-US" sz="1800" i="1" dirty="0" smtClean="0">
                <a:solidFill>
                  <a:srgbClr val="00FFFF"/>
                </a:solidFill>
                <a:latin typeface="Calibri" pitchFamily="34" charset="0"/>
              </a:rPr>
              <a:t>length</a:t>
            </a:r>
            <a:r>
              <a:rPr lang="en-US" sz="1800" dirty="0" smtClean="0">
                <a:solidFill>
                  <a:srgbClr val="00FFFF"/>
                </a:solidFill>
                <a:latin typeface="Calibri" pitchFamily="34" charset="0"/>
              </a:rPr>
              <a:t> proportional to </a:t>
            </a:r>
            <a:r>
              <a:rPr lang="en-US" sz="1800" i="1" dirty="0" smtClean="0">
                <a:solidFill>
                  <a:srgbClr val="00FFFF"/>
                </a:solidFill>
                <a:latin typeface="Calibri" pitchFamily="34" charset="0"/>
              </a:rPr>
              <a:t>rms radius</a:t>
            </a:r>
            <a:r>
              <a:rPr lang="en-US" sz="1800" dirty="0" smtClean="0">
                <a:solidFill>
                  <a:srgbClr val="00FFFF"/>
                </a:solidFill>
                <a:latin typeface="Calibri" pitchFamily="34" charset="0"/>
              </a:rPr>
              <a:t> and </a:t>
            </a:r>
            <a:r>
              <a:rPr lang="en-US" sz="1800" i="1" dirty="0" smtClean="0">
                <a:solidFill>
                  <a:srgbClr val="00FFFF"/>
                </a:solidFill>
                <a:latin typeface="Calibri" pitchFamily="34" charset="0"/>
              </a:rPr>
              <a:t>M</a:t>
            </a:r>
          </a:p>
          <a:p>
            <a:pPr algn="l"/>
            <a:r>
              <a:rPr lang="en-US" sz="1800" dirty="0" smtClean="0">
                <a:solidFill>
                  <a:srgbClr val="0000FF"/>
                </a:solidFill>
                <a:latin typeface="Calibri" pitchFamily="34" charset="0"/>
              </a:rPr>
              <a:t>Random coil: </a:t>
            </a:r>
            <a:r>
              <a:rPr lang="en-US" sz="1800" i="1" dirty="0" smtClean="0">
                <a:solidFill>
                  <a:srgbClr val="0000FF"/>
                </a:solidFill>
                <a:latin typeface="Calibri" pitchFamily="34" charset="0"/>
              </a:rPr>
              <a:t>	end to end distance </a:t>
            </a:r>
            <a:r>
              <a:rPr lang="en-US" sz="1800" dirty="0" smtClean="0">
                <a:solidFill>
                  <a:srgbClr val="0000FF"/>
                </a:solidFill>
                <a:latin typeface="Calibri" pitchFamily="34" charset="0"/>
              </a:rPr>
              <a:t>proportional to </a:t>
            </a:r>
            <a:r>
              <a:rPr lang="en-US" sz="1800" i="1" dirty="0" smtClean="0">
                <a:solidFill>
                  <a:srgbClr val="0000FF"/>
                </a:solidFill>
                <a:latin typeface="Calibri" pitchFamily="34" charset="0"/>
              </a:rPr>
              <a:t>rms radius </a:t>
            </a:r>
            <a:r>
              <a:rPr lang="en-US" sz="1800" dirty="0" smtClean="0">
                <a:solidFill>
                  <a:srgbClr val="0000FF"/>
                </a:solidFill>
                <a:latin typeface="Calibri" pitchFamily="34" charset="0"/>
              </a:rPr>
              <a:t>and</a:t>
            </a:r>
            <a:r>
              <a:rPr lang="en-US" sz="1800" i="1" dirty="0" smtClean="0">
                <a:solidFill>
                  <a:srgbClr val="0000FF"/>
                </a:solidFill>
                <a:latin typeface="Calibri" pitchFamily="34" charset="0"/>
              </a:rPr>
              <a:t> M</a:t>
            </a:r>
            <a:r>
              <a:rPr lang="en-US" sz="1800" i="1" baseline="30000" dirty="0" smtClean="0">
                <a:solidFill>
                  <a:srgbClr val="0000FF"/>
                </a:solidFill>
                <a:latin typeface="Calibri" pitchFamily="34" charset="0"/>
              </a:rPr>
              <a:t>1/2</a:t>
            </a:r>
          </a:p>
          <a:p>
            <a:pPr algn="l"/>
            <a:r>
              <a:rPr lang="en-US" sz="1800" dirty="0" smtClean="0">
                <a:solidFill>
                  <a:srgbClr val="FF0000"/>
                </a:solidFill>
                <a:latin typeface="Calibri" pitchFamily="34" charset="0"/>
              </a:rPr>
              <a:t>Sphere: 		</a:t>
            </a:r>
            <a:r>
              <a:rPr lang="en-US" sz="1800" i="1" dirty="0" smtClean="0">
                <a:solidFill>
                  <a:srgbClr val="FF0000"/>
                </a:solidFill>
                <a:latin typeface="Calibri" pitchFamily="34" charset="0"/>
              </a:rPr>
              <a:t>radius</a:t>
            </a:r>
            <a:r>
              <a:rPr lang="en-US" sz="1800" dirty="0" smtClean="0">
                <a:solidFill>
                  <a:srgbClr val="FF0000"/>
                </a:solidFill>
                <a:latin typeface="Calibri" pitchFamily="34" charset="0"/>
              </a:rPr>
              <a:t> proportional to </a:t>
            </a:r>
            <a:r>
              <a:rPr lang="en-US" sz="1800" i="1" dirty="0" smtClean="0">
                <a:solidFill>
                  <a:srgbClr val="FF0000"/>
                </a:solidFill>
                <a:latin typeface="Calibri" pitchFamily="34" charset="0"/>
              </a:rPr>
              <a:t>rms radius</a:t>
            </a:r>
            <a:r>
              <a:rPr lang="en-US" sz="1800" dirty="0" smtClean="0">
                <a:solidFill>
                  <a:srgbClr val="FF0000"/>
                </a:solidFill>
                <a:latin typeface="Calibri" pitchFamily="34" charset="0"/>
              </a:rPr>
              <a:t> and </a:t>
            </a:r>
            <a:r>
              <a:rPr lang="en-US" sz="1800" i="1" dirty="0" smtClean="0">
                <a:solidFill>
                  <a:srgbClr val="FF0000"/>
                </a:solidFill>
                <a:latin typeface="Calibri" pitchFamily="34" charset="0"/>
              </a:rPr>
              <a:t>M</a:t>
            </a:r>
            <a:r>
              <a:rPr lang="en-US" sz="1800" i="1" baseline="30000" dirty="0" smtClean="0">
                <a:solidFill>
                  <a:srgbClr val="FF0000"/>
                </a:solidFill>
                <a:latin typeface="Calibri" pitchFamily="34" charset="0"/>
              </a:rPr>
              <a:t>1/3</a:t>
            </a:r>
          </a:p>
        </p:txBody>
      </p:sp>
      <p:grpSp>
        <p:nvGrpSpPr>
          <p:cNvPr id="34" name="Group 33"/>
          <p:cNvGrpSpPr/>
          <p:nvPr/>
        </p:nvGrpSpPr>
        <p:grpSpPr>
          <a:xfrm>
            <a:off x="3086100" y="3741831"/>
            <a:ext cx="3571240" cy="2084313"/>
            <a:chOff x="3086100" y="3741831"/>
            <a:chExt cx="3571240" cy="2084313"/>
          </a:xfrm>
        </p:grpSpPr>
        <p:sp>
          <p:nvSpPr>
            <p:cNvPr id="34966" name="Line 150"/>
            <p:cNvSpPr>
              <a:spLocks noChangeShapeType="1"/>
            </p:cNvSpPr>
            <p:nvPr/>
          </p:nvSpPr>
          <p:spPr bwMode="auto">
            <a:xfrm flipV="1">
              <a:off x="3086100" y="3970458"/>
              <a:ext cx="1792605" cy="1855686"/>
            </a:xfrm>
            <a:prstGeom prst="line">
              <a:avLst/>
            </a:prstGeom>
            <a:noFill/>
            <a:ln w="25400">
              <a:solidFill>
                <a:srgbClr val="00FFFF"/>
              </a:solidFill>
              <a:round/>
              <a:headEnd type="none" w="sm" len="sm"/>
              <a:tailEnd type="none" w="sm" len="sm"/>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3024" name="Rectangle 151"/>
            <p:cNvSpPr>
              <a:spLocks noChangeArrowheads="1"/>
            </p:cNvSpPr>
            <p:nvPr/>
          </p:nvSpPr>
          <p:spPr bwMode="auto">
            <a:xfrm>
              <a:off x="4977130" y="3741831"/>
              <a:ext cx="1680210" cy="370248"/>
            </a:xfrm>
            <a:prstGeom prst="rect">
              <a:avLst/>
            </a:prstGeom>
            <a:noFill/>
            <a:ln w="9525">
              <a:noFill/>
              <a:miter lim="800000"/>
              <a:headEnd/>
              <a:tailEnd/>
            </a:ln>
          </p:spPr>
          <p:txBody>
            <a:bodyPr wrap="none" lIns="92075" tIns="46038" rIns="92075" bIns="46038">
              <a:spAutoFit/>
            </a:bodyPr>
            <a:lstStyle/>
            <a:p>
              <a:pPr algn="ctr"/>
              <a:r>
                <a:rPr lang="en-US" sz="1800" dirty="0">
                  <a:solidFill>
                    <a:srgbClr val="00FFFF"/>
                  </a:solidFill>
                </a:rPr>
                <a:t>rod (slope = 1)</a:t>
              </a:r>
            </a:p>
          </p:txBody>
        </p:sp>
      </p:grpSp>
      <p:grpSp>
        <p:nvGrpSpPr>
          <p:cNvPr id="36" name="Group 35"/>
          <p:cNvGrpSpPr/>
          <p:nvPr/>
        </p:nvGrpSpPr>
        <p:grpSpPr>
          <a:xfrm>
            <a:off x="2954215" y="5018186"/>
            <a:ext cx="5032411" cy="565070"/>
            <a:chOff x="2954215" y="5018186"/>
            <a:chExt cx="5032411" cy="565070"/>
          </a:xfrm>
        </p:grpSpPr>
        <p:sp>
          <p:nvSpPr>
            <p:cNvPr id="34974" name="Line 158"/>
            <p:cNvSpPr>
              <a:spLocks noChangeShapeType="1"/>
            </p:cNvSpPr>
            <p:nvPr/>
          </p:nvSpPr>
          <p:spPr bwMode="auto">
            <a:xfrm flipV="1">
              <a:off x="2954215" y="5235192"/>
              <a:ext cx="2622620" cy="348064"/>
            </a:xfrm>
            <a:prstGeom prst="line">
              <a:avLst/>
            </a:prstGeom>
            <a:noFill/>
            <a:ln w="25400">
              <a:solidFill>
                <a:srgbClr val="FF0000"/>
              </a:solidFill>
              <a:round/>
              <a:headEnd type="none" w="sm" len="sm"/>
              <a:tailEnd type="none" w="sm" len="sm"/>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31" name="Rectangle 30"/>
            <p:cNvSpPr/>
            <p:nvPr/>
          </p:nvSpPr>
          <p:spPr>
            <a:xfrm>
              <a:off x="5743704" y="5018186"/>
              <a:ext cx="2242922" cy="369332"/>
            </a:xfrm>
            <a:prstGeom prst="rect">
              <a:avLst/>
            </a:prstGeom>
          </p:spPr>
          <p:txBody>
            <a:bodyPr wrap="none">
              <a:spAutoFit/>
            </a:bodyPr>
            <a:lstStyle/>
            <a:p>
              <a:r>
                <a:rPr lang="en-US" sz="1800" dirty="0" smtClean="0">
                  <a:solidFill>
                    <a:srgbClr val="FF0000"/>
                  </a:solidFill>
                </a:rPr>
                <a:t>sphere (slope = 1/3)</a:t>
              </a:r>
              <a:endParaRPr lang="en-US" sz="1800" dirty="0">
                <a:solidFill>
                  <a:srgbClr val="FF0000"/>
                </a:solidFill>
              </a:endParaRPr>
            </a:p>
          </p:txBody>
        </p:sp>
      </p:grpSp>
      <p:grpSp>
        <p:nvGrpSpPr>
          <p:cNvPr id="43" name="Group 42"/>
          <p:cNvGrpSpPr/>
          <p:nvPr/>
        </p:nvGrpSpPr>
        <p:grpSpPr>
          <a:xfrm>
            <a:off x="1447800" y="3689661"/>
            <a:ext cx="5711283" cy="2634999"/>
            <a:chOff x="1447800" y="3689661"/>
            <a:chExt cx="5711283" cy="2634999"/>
          </a:xfrm>
        </p:grpSpPr>
        <p:cxnSp>
          <p:nvCxnSpPr>
            <p:cNvPr id="38" name="Straight Arrow Connector 37"/>
            <p:cNvCxnSpPr/>
            <p:nvPr/>
          </p:nvCxnSpPr>
          <p:spPr bwMode="auto">
            <a:xfrm>
              <a:off x="2252546" y="5947085"/>
              <a:ext cx="4906537" cy="1588"/>
            </a:xfrm>
            <a:prstGeom prst="straightConnector1">
              <a:avLst/>
            </a:prstGeom>
            <a:noFill/>
            <a:ln w="25400" cap="flat" cmpd="sng" algn="ctr">
              <a:solidFill>
                <a:schemeClr val="tx1"/>
              </a:solidFill>
              <a:prstDash val="solid"/>
              <a:round/>
              <a:headEnd type="none" w="med" len="med"/>
              <a:tailEnd type="stealth" w="lg" len="lg"/>
            </a:ln>
            <a:effectLst/>
          </p:spPr>
        </p:cxnSp>
        <p:cxnSp>
          <p:nvCxnSpPr>
            <p:cNvPr id="39" name="Straight Arrow Connector 38"/>
            <p:cNvCxnSpPr/>
            <p:nvPr/>
          </p:nvCxnSpPr>
          <p:spPr bwMode="auto">
            <a:xfrm rot="16200000" flipV="1">
              <a:off x="1119003" y="4824830"/>
              <a:ext cx="2271928" cy="1590"/>
            </a:xfrm>
            <a:prstGeom prst="straightConnector1">
              <a:avLst/>
            </a:prstGeom>
            <a:noFill/>
            <a:ln w="25400" cap="flat" cmpd="sng" algn="ctr">
              <a:solidFill>
                <a:schemeClr val="tx1"/>
              </a:solidFill>
              <a:prstDash val="solid"/>
              <a:round/>
              <a:headEnd type="none" w="med" len="med"/>
              <a:tailEnd type="stealth" w="lg" len="lg"/>
            </a:ln>
            <a:effectLst/>
          </p:spPr>
        </p:cxnSp>
        <p:sp>
          <p:nvSpPr>
            <p:cNvPr id="41" name="TextBox 40"/>
            <p:cNvSpPr txBox="1"/>
            <p:nvPr/>
          </p:nvSpPr>
          <p:spPr>
            <a:xfrm>
              <a:off x="1447800" y="4657725"/>
              <a:ext cx="777778" cy="400110"/>
            </a:xfrm>
            <a:prstGeom prst="rect">
              <a:avLst/>
            </a:prstGeom>
            <a:noFill/>
          </p:spPr>
          <p:txBody>
            <a:bodyPr wrap="none" rtlCol="0">
              <a:spAutoFit/>
            </a:bodyPr>
            <a:lstStyle/>
            <a:p>
              <a:r>
                <a:rPr lang="en-US" sz="2000" dirty="0" smtClean="0">
                  <a:latin typeface="Arial" pitchFamily="34" charset="0"/>
                  <a:cs typeface="Arial" pitchFamily="34" charset="0"/>
                </a:rPr>
                <a:t>log </a:t>
              </a:r>
              <a:r>
                <a:rPr lang="en-US" sz="2000" i="1" dirty="0" smtClean="0">
                  <a:latin typeface="Arial" pitchFamily="34" charset="0"/>
                  <a:cs typeface="Arial" pitchFamily="34" charset="0"/>
                </a:rPr>
                <a:t>r</a:t>
              </a:r>
              <a:r>
                <a:rPr lang="en-US" sz="2000" i="1" baseline="-25000" dirty="0" smtClean="0">
                  <a:latin typeface="Arial" pitchFamily="34" charset="0"/>
                  <a:cs typeface="Arial" pitchFamily="34" charset="0"/>
                </a:rPr>
                <a:t>g</a:t>
              </a:r>
            </a:p>
          </p:txBody>
        </p:sp>
        <p:sp>
          <p:nvSpPr>
            <p:cNvPr id="42" name="TextBox 41"/>
            <p:cNvSpPr txBox="1"/>
            <p:nvPr/>
          </p:nvSpPr>
          <p:spPr>
            <a:xfrm>
              <a:off x="4163104" y="5924550"/>
              <a:ext cx="811441" cy="400110"/>
            </a:xfrm>
            <a:prstGeom prst="rect">
              <a:avLst/>
            </a:prstGeom>
            <a:noFill/>
          </p:spPr>
          <p:txBody>
            <a:bodyPr wrap="none" rtlCol="0">
              <a:spAutoFit/>
            </a:bodyPr>
            <a:lstStyle/>
            <a:p>
              <a:r>
                <a:rPr lang="en-US" sz="2000" dirty="0" smtClean="0">
                  <a:latin typeface="Arial" pitchFamily="34" charset="0"/>
                  <a:cs typeface="Arial" pitchFamily="34" charset="0"/>
                </a:rPr>
                <a:t>log </a:t>
              </a:r>
              <a:r>
                <a:rPr lang="en-US" sz="2000" i="1" dirty="0" smtClean="0">
                  <a:latin typeface="Arial" pitchFamily="34" charset="0"/>
                  <a:cs typeface="Arial" pitchFamily="34" charset="0"/>
                </a:rPr>
                <a:t>M</a:t>
              </a:r>
              <a:endParaRPr lang="en-US" sz="2000" i="1" baseline="-25000" dirty="0" smtClean="0">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01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01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016">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5" name="Picture 1"/>
          <p:cNvPicPr>
            <a:picLocks noChangeAspect="1" noChangeArrowheads="1"/>
          </p:cNvPicPr>
          <p:nvPr/>
        </p:nvPicPr>
        <p:blipFill>
          <a:blip r:embed="rId3" cstate="print"/>
          <a:srcRect/>
          <a:stretch>
            <a:fillRect/>
          </a:stretch>
        </p:blipFill>
        <p:spPr bwMode="auto">
          <a:xfrm>
            <a:off x="869950" y="1739460"/>
            <a:ext cx="7410450" cy="4371975"/>
          </a:xfrm>
          <a:prstGeom prst="rect">
            <a:avLst/>
          </a:prstGeom>
          <a:noFill/>
          <a:ln w="9525">
            <a:noFill/>
            <a:miter lim="800000"/>
            <a:headEnd/>
            <a:tailEnd/>
          </a:ln>
          <a:effectLst/>
        </p:spPr>
      </p:pic>
      <p:sp>
        <p:nvSpPr>
          <p:cNvPr id="44034" name="Title 1"/>
          <p:cNvSpPr>
            <a:spLocks noGrp="1"/>
          </p:cNvSpPr>
          <p:nvPr>
            <p:ph type="title"/>
          </p:nvPr>
        </p:nvSpPr>
        <p:spPr/>
        <p:txBody>
          <a:bodyPr>
            <a:normAutofit/>
          </a:bodyPr>
          <a:lstStyle/>
          <a:p>
            <a:r>
              <a:rPr lang="en-US" sz="2800" dirty="0" smtClean="0"/>
              <a:t>Branching Information from Conformation Plots</a:t>
            </a:r>
          </a:p>
        </p:txBody>
      </p:sp>
      <p:sp>
        <p:nvSpPr>
          <p:cNvPr id="6" name="TextBox 5"/>
          <p:cNvSpPr txBox="1"/>
          <p:nvPr/>
        </p:nvSpPr>
        <p:spPr>
          <a:xfrm>
            <a:off x="1782295" y="1124073"/>
            <a:ext cx="5573065" cy="461665"/>
          </a:xfrm>
          <a:prstGeom prst="rect">
            <a:avLst/>
          </a:prstGeom>
          <a:noFill/>
        </p:spPr>
        <p:txBody>
          <a:bodyPr wrap="none" rtlCol="0">
            <a:spAutoFit/>
          </a:bodyPr>
          <a:lstStyle/>
          <a:p>
            <a:r>
              <a:rPr lang="en-US" sz="2400" i="1" dirty="0" smtClean="0">
                <a:latin typeface="Calibri" pitchFamily="34" charset="0"/>
              </a:rPr>
              <a:t>Plot of log(rms radius) vs. log(molar mass)</a:t>
            </a:r>
          </a:p>
        </p:txBody>
      </p:sp>
      <p:grpSp>
        <p:nvGrpSpPr>
          <p:cNvPr id="21" name="Group 20"/>
          <p:cNvGrpSpPr/>
          <p:nvPr/>
        </p:nvGrpSpPr>
        <p:grpSpPr>
          <a:xfrm>
            <a:off x="2200275" y="3309440"/>
            <a:ext cx="5970797" cy="2089011"/>
            <a:chOff x="2200275" y="3162300"/>
            <a:chExt cx="5970797" cy="2089011"/>
          </a:xfrm>
        </p:grpSpPr>
        <p:sp>
          <p:nvSpPr>
            <p:cNvPr id="9" name="TextBox 8"/>
            <p:cNvSpPr txBox="1"/>
            <p:nvPr/>
          </p:nvSpPr>
          <p:spPr>
            <a:xfrm>
              <a:off x="2200275" y="3333750"/>
              <a:ext cx="2122696" cy="400110"/>
            </a:xfrm>
            <a:prstGeom prst="rect">
              <a:avLst/>
            </a:prstGeom>
            <a:noFill/>
          </p:spPr>
          <p:txBody>
            <a:bodyPr wrap="none" rtlCol="0">
              <a:spAutoFit/>
            </a:bodyPr>
            <a:lstStyle/>
            <a:p>
              <a:r>
                <a:rPr lang="en-US" sz="2000" b="1" dirty="0" smtClean="0">
                  <a:solidFill>
                    <a:srgbClr val="FF0000"/>
                  </a:solidFill>
                  <a:latin typeface="Arial" pitchFamily="34" charset="0"/>
                  <a:cs typeface="Arial" pitchFamily="34" charset="0"/>
                </a:rPr>
                <a:t>HA1 Slope: 0.48</a:t>
              </a:r>
            </a:p>
          </p:txBody>
        </p:sp>
        <p:sp>
          <p:nvSpPr>
            <p:cNvPr id="10" name="TextBox 9"/>
            <p:cNvSpPr txBox="1"/>
            <p:nvPr/>
          </p:nvSpPr>
          <p:spPr>
            <a:xfrm>
              <a:off x="6048375" y="3162300"/>
              <a:ext cx="2122697" cy="400110"/>
            </a:xfrm>
            <a:prstGeom prst="rect">
              <a:avLst/>
            </a:prstGeom>
            <a:noFill/>
          </p:spPr>
          <p:txBody>
            <a:bodyPr wrap="none" rtlCol="0">
              <a:spAutoFit/>
            </a:bodyPr>
            <a:lstStyle/>
            <a:p>
              <a:r>
                <a:rPr lang="en-US" sz="2000" b="1" dirty="0" smtClean="0">
                  <a:solidFill>
                    <a:srgbClr val="0000FF"/>
                  </a:solidFill>
                  <a:latin typeface="Arial" pitchFamily="34" charset="0"/>
                  <a:cs typeface="Arial" pitchFamily="34" charset="0"/>
                </a:rPr>
                <a:t>HA2 Slope: 0.49</a:t>
              </a:r>
            </a:p>
          </p:txBody>
        </p:sp>
        <p:sp>
          <p:nvSpPr>
            <p:cNvPr id="11" name="TextBox 10"/>
            <p:cNvSpPr txBox="1"/>
            <p:nvPr/>
          </p:nvSpPr>
          <p:spPr>
            <a:xfrm>
              <a:off x="4657725" y="4543425"/>
              <a:ext cx="3376245" cy="707886"/>
            </a:xfrm>
            <a:prstGeom prst="rect">
              <a:avLst/>
            </a:prstGeom>
            <a:noFill/>
          </p:spPr>
          <p:txBody>
            <a:bodyPr wrap="none" rtlCol="0">
              <a:spAutoFit/>
            </a:bodyPr>
            <a:lstStyle/>
            <a:p>
              <a:r>
                <a:rPr lang="en-US" sz="2000" b="1" dirty="0" smtClean="0">
                  <a:solidFill>
                    <a:srgbClr val="00FF00"/>
                  </a:solidFill>
                  <a:latin typeface="Arial" pitchFamily="34" charset="0"/>
                  <a:cs typeface="Arial" pitchFamily="34" charset="0"/>
                </a:rPr>
                <a:t>HA3 Slope: 0.18</a:t>
              </a:r>
            </a:p>
            <a:p>
              <a:r>
                <a:rPr lang="en-US" sz="2000" b="1" dirty="0" smtClean="0">
                  <a:solidFill>
                    <a:srgbClr val="00FF00"/>
                  </a:solidFill>
                  <a:latin typeface="Arial" pitchFamily="34" charset="0"/>
                  <a:cs typeface="Arial" pitchFamily="34" charset="0"/>
                </a:rPr>
                <a:t>Highly branched molecule</a:t>
              </a:r>
            </a:p>
          </p:txBody>
        </p:sp>
        <p:cxnSp>
          <p:nvCxnSpPr>
            <p:cNvPr id="13" name="Straight Arrow Connector 12"/>
            <p:cNvCxnSpPr/>
            <p:nvPr/>
          </p:nvCxnSpPr>
          <p:spPr bwMode="auto">
            <a:xfrm>
              <a:off x="3905250" y="3676650"/>
              <a:ext cx="400050" cy="190500"/>
            </a:xfrm>
            <a:prstGeom prst="straightConnector1">
              <a:avLst/>
            </a:prstGeom>
            <a:noFill/>
            <a:ln w="19050" cap="flat" cmpd="sng" algn="ctr">
              <a:solidFill>
                <a:srgbClr val="FF0000"/>
              </a:solidFill>
              <a:prstDash val="solid"/>
              <a:round/>
              <a:headEnd type="none" w="med" len="med"/>
              <a:tailEnd type="arrow"/>
            </a:ln>
            <a:effectLst/>
          </p:spPr>
        </p:cxnSp>
        <p:cxnSp>
          <p:nvCxnSpPr>
            <p:cNvPr id="16" name="Straight Arrow Connector 15"/>
            <p:cNvCxnSpPr/>
            <p:nvPr/>
          </p:nvCxnSpPr>
          <p:spPr bwMode="auto">
            <a:xfrm rot="10800000">
              <a:off x="5676901" y="3248026"/>
              <a:ext cx="409575" cy="123825"/>
            </a:xfrm>
            <a:prstGeom prst="straightConnector1">
              <a:avLst/>
            </a:prstGeom>
            <a:noFill/>
            <a:ln w="19050" cap="flat" cmpd="sng" algn="ctr">
              <a:solidFill>
                <a:srgbClr val="0000FF"/>
              </a:solidFill>
              <a:prstDash val="solid"/>
              <a:round/>
              <a:headEnd type="none" w="med" len="med"/>
              <a:tailEnd type="arrow"/>
            </a:ln>
            <a:effectLst/>
          </p:spPr>
        </p:cxnSp>
        <p:cxnSp>
          <p:nvCxnSpPr>
            <p:cNvPr id="18" name="Straight Arrow Connector 17"/>
            <p:cNvCxnSpPr/>
            <p:nvPr/>
          </p:nvCxnSpPr>
          <p:spPr bwMode="auto">
            <a:xfrm rot="10800000">
              <a:off x="5029201" y="4495800"/>
              <a:ext cx="314325" cy="247650"/>
            </a:xfrm>
            <a:prstGeom prst="straightConnector1">
              <a:avLst/>
            </a:prstGeom>
            <a:noFill/>
            <a:ln w="19050" cap="flat" cmpd="sng" algn="ctr">
              <a:solidFill>
                <a:srgbClr val="00FF00"/>
              </a:solidFill>
              <a:prstDash val="solid"/>
              <a:round/>
              <a:headEnd type="none" w="med" len="med"/>
              <a:tailEnd type="arrow"/>
            </a:ln>
            <a:effectLst/>
          </p:spPr>
        </p:cxnSp>
      </p:grpSp>
      <p:sp>
        <p:nvSpPr>
          <p:cNvPr id="12" name="Rectangle 11"/>
          <p:cNvSpPr/>
          <p:nvPr/>
        </p:nvSpPr>
        <p:spPr bwMode="auto">
          <a:xfrm>
            <a:off x="2506532" y="2086984"/>
            <a:ext cx="4485939" cy="33855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bg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99112" y="1162904"/>
            <a:ext cx="7964826" cy="4773872"/>
          </a:xfrm>
        </p:spPr>
        <p:txBody>
          <a:bodyPr>
            <a:noAutofit/>
          </a:bodyPr>
          <a:lstStyle/>
          <a:p>
            <a:pPr>
              <a:spcBef>
                <a:spcPts val="1800"/>
              </a:spcBef>
            </a:pPr>
            <a:r>
              <a:rPr lang="en-US" dirty="0" smtClean="0"/>
              <a:t>Batch experiments </a:t>
            </a:r>
            <a:r>
              <a:rPr lang="en-US" i="1" dirty="0" smtClean="0"/>
              <a:t>vs</a:t>
            </a:r>
            <a:r>
              <a:rPr lang="en-US" dirty="0" smtClean="0"/>
              <a:t>. Size Exclusion Chromatography</a:t>
            </a:r>
          </a:p>
          <a:p>
            <a:pPr>
              <a:spcBef>
                <a:spcPts val="1800"/>
              </a:spcBef>
            </a:pPr>
            <a:r>
              <a:rPr lang="en-US" dirty="0" smtClean="0"/>
              <a:t>SEC-MALS method: </a:t>
            </a:r>
            <a:r>
              <a:rPr lang="en-US" i="1" dirty="0" smtClean="0"/>
              <a:t>M</a:t>
            </a:r>
            <a:r>
              <a:rPr lang="en-US" i="1" baseline="-25000" dirty="0" smtClean="0"/>
              <a:t>n</a:t>
            </a:r>
            <a:r>
              <a:rPr lang="en-US" dirty="0" smtClean="0"/>
              <a:t>, </a:t>
            </a:r>
            <a:r>
              <a:rPr lang="en-US" i="1" dirty="0" smtClean="0"/>
              <a:t>M</a:t>
            </a:r>
            <a:r>
              <a:rPr lang="en-US" i="1" baseline="-25000" dirty="0" smtClean="0"/>
              <a:t>w</a:t>
            </a:r>
            <a:r>
              <a:rPr lang="en-US" dirty="0" smtClean="0"/>
              <a:t>, </a:t>
            </a:r>
            <a:r>
              <a:rPr lang="en-US" i="1" dirty="0" smtClean="0"/>
              <a:t>M</a:t>
            </a:r>
            <a:r>
              <a:rPr lang="en-US" i="1" baseline="-25000" dirty="0" smtClean="0"/>
              <a:t>z</a:t>
            </a:r>
            <a:r>
              <a:rPr lang="en-US" dirty="0" smtClean="0"/>
              <a:t>, PD, Conformation</a:t>
            </a:r>
          </a:p>
          <a:p>
            <a:pPr>
              <a:spcBef>
                <a:spcPts val="1800"/>
              </a:spcBef>
            </a:pPr>
            <a:r>
              <a:rPr lang="en-US" dirty="0" smtClean="0"/>
              <a:t>Carry out an SEC-MALS experiment: LS intensity, concentration, </a:t>
            </a:r>
            <a:r>
              <a:rPr lang="en-US" i="1" dirty="0" smtClean="0"/>
              <a:t>dn/dc</a:t>
            </a:r>
            <a:r>
              <a:rPr lang="en-US" dirty="0" smtClean="0"/>
              <a:t> (Debye plot, </a:t>
            </a:r>
            <a:r>
              <a:rPr lang="en-US" i="1" dirty="0" smtClean="0"/>
              <a:t>A</a:t>
            </a:r>
            <a:r>
              <a:rPr lang="en-US" i="1" baseline="-25000" dirty="0" smtClean="0"/>
              <a:t>2</a:t>
            </a:r>
            <a:r>
              <a:rPr lang="en-US" dirty="0" smtClean="0"/>
              <a:t>)</a:t>
            </a:r>
          </a:p>
          <a:p>
            <a:pPr>
              <a:spcBef>
                <a:spcPts val="1800"/>
              </a:spcBef>
            </a:pPr>
            <a:r>
              <a:rPr lang="en-US" dirty="0" smtClean="0"/>
              <a:t>Establish SEC-MALS system parameters: normalization, alignment/band broadening correction</a:t>
            </a:r>
          </a:p>
          <a:p>
            <a:pPr>
              <a:spcBef>
                <a:spcPts val="1800"/>
              </a:spcBef>
            </a:pPr>
            <a:r>
              <a:rPr lang="en-US" dirty="0" smtClean="0"/>
              <a:t>Molar Mass and RMS Radius Distributions: Easi Graphs</a:t>
            </a:r>
          </a:p>
          <a:p>
            <a:pPr>
              <a:spcBef>
                <a:spcPts val="1800"/>
              </a:spcBef>
            </a:pPr>
            <a:r>
              <a:rPr lang="en-US" dirty="0" smtClean="0"/>
              <a:t>Conformation Plots: log </a:t>
            </a:r>
            <a:r>
              <a:rPr lang="en-US" i="1" dirty="0" smtClean="0"/>
              <a:t>R</a:t>
            </a:r>
            <a:r>
              <a:rPr lang="en-US" i="1" baseline="-25000" dirty="0" smtClean="0"/>
              <a:t>g</a:t>
            </a:r>
            <a:r>
              <a:rPr lang="en-US" dirty="0" smtClean="0"/>
              <a:t> vs. log </a:t>
            </a:r>
            <a:r>
              <a:rPr lang="en-US" i="1" dirty="0" smtClean="0"/>
              <a:t>MM</a:t>
            </a:r>
            <a:endParaRPr lang="en-US" i="1" dirty="0"/>
          </a:p>
        </p:txBody>
      </p:sp>
      <p:sp>
        <p:nvSpPr>
          <p:cNvPr id="9219" name="Rectangle 3"/>
          <p:cNvSpPr>
            <a:spLocks noGrp="1" noChangeArrowheads="1"/>
          </p:cNvSpPr>
          <p:nvPr>
            <p:ph type="title"/>
          </p:nvPr>
        </p:nvSpPr>
        <p:spPr>
          <a:xfrm>
            <a:off x="1243013" y="133350"/>
            <a:ext cx="7350125" cy="573087"/>
          </a:xfrm>
          <a:noFill/>
        </p:spPr>
        <p:txBody>
          <a:bodyPr/>
          <a:lstStyle/>
          <a:p>
            <a:r>
              <a:rPr dirty="0" smtClean="0"/>
              <a:t>Summary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Rectangle 1"/>
          <p:cNvSpPr>
            <a:spLocks noChangeArrowheads="1"/>
          </p:cNvSpPr>
          <p:nvPr/>
        </p:nvSpPr>
        <p:spPr bwMode="auto">
          <a:xfrm>
            <a:off x="330740" y="992614"/>
            <a:ext cx="8521430" cy="461665"/>
          </a:xfrm>
          <a:prstGeom prst="rect">
            <a:avLst/>
          </a:prstGeom>
          <a:noFill/>
          <a:ln w="9525">
            <a:noFill/>
            <a:miter lim="800000"/>
            <a:headEnd/>
            <a:tailEnd/>
          </a:ln>
        </p:spPr>
        <p:txBody>
          <a:bodyPr wrap="square" anchor="ctr">
            <a:spAutoFit/>
          </a:bodyPr>
          <a:lstStyle/>
          <a:p>
            <a:r>
              <a:rPr lang="en-US" sz="2400" b="1" i="1" dirty="0">
                <a:solidFill>
                  <a:srgbClr val="7030A0"/>
                </a:solidFill>
                <a:latin typeface="Calibri" pitchFamily="34" charset="0"/>
                <a:cs typeface="Times New Roman" pitchFamily="18" charset="0"/>
              </a:rPr>
              <a:t>Choosing Zimm, Debye, Berry, or Random Coil </a:t>
            </a:r>
            <a:r>
              <a:rPr lang="en-US" sz="2400" b="1" i="1" dirty="0" smtClean="0">
                <a:solidFill>
                  <a:srgbClr val="7030A0"/>
                </a:solidFill>
                <a:latin typeface="Calibri" pitchFamily="34" charset="0"/>
                <a:cs typeface="Times New Roman" pitchFamily="18" charset="0"/>
              </a:rPr>
              <a:t>Formalism</a:t>
            </a:r>
            <a:endParaRPr lang="en-US" sz="2400" b="1" i="1" dirty="0">
              <a:solidFill>
                <a:srgbClr val="7030A0"/>
              </a:solidFill>
              <a:latin typeface="Calibri" pitchFamily="34" charset="0"/>
            </a:endParaRPr>
          </a:p>
        </p:txBody>
      </p:sp>
      <p:graphicFrame>
        <p:nvGraphicFramePr>
          <p:cNvPr id="4" name="Group 91"/>
          <p:cNvGraphicFramePr>
            <a:graphicFrameLocks noGrp="1"/>
          </p:cNvGraphicFramePr>
          <p:nvPr/>
        </p:nvGraphicFramePr>
        <p:xfrm>
          <a:off x="977261" y="1654364"/>
          <a:ext cx="7208528" cy="4359941"/>
        </p:xfrm>
        <a:graphic>
          <a:graphicData uri="http://schemas.openxmlformats.org/drawingml/2006/table">
            <a:tbl>
              <a:tblPr>
                <a:effectLst/>
                <a:tableStyleId>{775DCB02-9BB8-47FD-8907-85C794F793BA}</a:tableStyleId>
              </a:tblPr>
              <a:tblGrid>
                <a:gridCol w="1802132"/>
                <a:gridCol w="1802132"/>
                <a:gridCol w="3604264"/>
              </a:tblGrid>
              <a:tr h="710121">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Formalism</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y axis</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Mass range/issues</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r>
              <a:tr h="912455">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Zimm</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u="none" strike="noStrike" cap="none" normalizeH="0" baseline="0" dirty="0" smtClean="0">
                          <a:ln>
                            <a:noFill/>
                          </a:ln>
                          <a:effectLst/>
                          <a:latin typeface="Calibri" pitchFamily="34" charset="0"/>
                        </a:rPr>
                        <a:t>10 to 100 nm</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u="none" strike="noStrike" cap="none" normalizeH="0" baseline="0" dirty="0" smtClean="0">
                          <a:ln>
                            <a:noFill/>
                          </a:ln>
                          <a:effectLst/>
                          <a:latin typeface="Calibri" pitchFamily="34" charset="0"/>
                        </a:rPr>
                        <a:t>most linear</a:t>
                      </a: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r>
              <a:tr h="912455">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Berry</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u="none" strike="noStrike" cap="none" normalizeH="0" baseline="0" dirty="0" smtClean="0">
                          <a:ln>
                            <a:noFill/>
                          </a:ln>
                          <a:effectLst/>
                          <a:latin typeface="Calibri" pitchFamily="34" charset="0"/>
                        </a:rPr>
                        <a:t>100 to 200 nm</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u="none" strike="noStrike" cap="none" normalizeH="0" baseline="0" dirty="0" smtClean="0">
                          <a:ln>
                            <a:noFill/>
                          </a:ln>
                          <a:effectLst/>
                          <a:latin typeface="Calibri" pitchFamily="34" charset="0"/>
                        </a:rPr>
                        <a:t>instead of Zimm plot</a:t>
                      </a: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r>
              <a:tr h="912455">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u="none" strike="noStrike" cap="none" normalizeH="0" baseline="0" dirty="0" smtClean="0">
                          <a:ln>
                            <a:noFill/>
                          </a:ln>
                          <a:effectLst/>
                          <a:latin typeface="Calibri" pitchFamily="34" charset="0"/>
                        </a:rPr>
                        <a:t>Debye</a:t>
                      </a:r>
                      <a:endParaRPr kumimoji="0" lang="en-US" sz="2400" b="1"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u="none" strike="noStrike" cap="none" normalizeH="0" baseline="0" dirty="0" smtClean="0">
                          <a:ln>
                            <a:noFill/>
                          </a:ln>
                          <a:effectLst/>
                          <a:latin typeface="Calibri" pitchFamily="34" charset="0"/>
                        </a:rPr>
                        <a:t>Wide size range, </a:t>
                      </a:r>
                    </a:p>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rPr>
                        <a:t>Generally higher fit order</a:t>
                      </a:r>
                    </a:p>
                  </a:txBody>
                  <a:tcPr anchor="ctr" horzOverflow="overflow">
                    <a:cell3D prstMaterial="dkEdge">
                      <a:bevel/>
                      <a:lightRig rig="flood" dir="t"/>
                    </a:cell3D>
                  </a:tcPr>
                </a:tc>
              </a:tr>
              <a:tr h="912455">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rPr>
                        <a:t>Random Coil</a:t>
                      </a: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ndParaRPr>
                    </a:p>
                  </a:txBody>
                  <a:tcPr anchor="ctr" horzOverflow="overflow">
                    <a:cell3D prstMaterial="dkEdge">
                      <a:bevel/>
                      <a:lightRig rig="flood" dir="t"/>
                    </a:cell3D>
                  </a:tcPr>
                </a:tc>
                <a:tc>
                  <a:txBody>
                    <a:bodyPr/>
                    <a:lstStyle/>
                    <a:p>
                      <a:pPr marL="0" marR="0" lvl="0" indent="0" algn="ctr" defTabSz="914400" rtl="0" eaLnBrk="0" fontAlgn="base" latinLnBrk="0" hangingPunct="0">
                        <a:lnSpc>
                          <a:spcPct val="90000"/>
                        </a:lnSpc>
                        <a:spcBef>
                          <a:spcPct val="3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rPr>
                        <a:t>Assumes random coil conformation</a:t>
                      </a:r>
                    </a:p>
                  </a:txBody>
                  <a:tcPr anchor="ctr" horzOverflow="overflow">
                    <a:cell3D prstMaterial="dkEdge">
                      <a:bevel/>
                      <a:lightRig rig="flood" dir="t"/>
                    </a:cell3D>
                  </a:tcPr>
                </a:tc>
              </a:tr>
            </a:tbl>
          </a:graphicData>
        </a:graphic>
      </p:graphicFrame>
      <p:graphicFrame>
        <p:nvGraphicFramePr>
          <p:cNvPr id="126985" name="Object 9"/>
          <p:cNvGraphicFramePr>
            <a:graphicFrameLocks noChangeAspect="1"/>
          </p:cNvGraphicFramePr>
          <p:nvPr/>
        </p:nvGraphicFramePr>
        <p:xfrm>
          <a:off x="3317134" y="3307405"/>
          <a:ext cx="847725" cy="866775"/>
        </p:xfrm>
        <a:graphic>
          <a:graphicData uri="http://schemas.openxmlformats.org/presentationml/2006/ole">
            <p:oleObj spid="_x0000_s126985" name="Equation" r:id="rId4" imgW="850531" imgH="863225" progId="Equation.3">
              <p:embed/>
            </p:oleObj>
          </a:graphicData>
        </a:graphic>
      </p:graphicFrame>
      <p:graphicFrame>
        <p:nvGraphicFramePr>
          <p:cNvPr id="126983" name="Object 7"/>
          <p:cNvGraphicFramePr>
            <a:graphicFrameLocks noChangeAspect="1"/>
          </p:cNvGraphicFramePr>
          <p:nvPr/>
        </p:nvGraphicFramePr>
        <p:xfrm>
          <a:off x="3383809" y="4271456"/>
          <a:ext cx="714375" cy="723900"/>
        </p:xfrm>
        <a:graphic>
          <a:graphicData uri="http://schemas.openxmlformats.org/presentationml/2006/ole">
            <p:oleObj spid="_x0000_s126983" name="Equation" r:id="rId5" imgW="710891" imgH="723586" progId="Equation.3">
              <p:embed/>
            </p:oleObj>
          </a:graphicData>
        </a:graphic>
      </p:graphicFrame>
      <p:graphicFrame>
        <p:nvGraphicFramePr>
          <p:cNvPr id="126981" name="Object 5"/>
          <p:cNvGraphicFramePr>
            <a:graphicFrameLocks noChangeAspect="1"/>
          </p:cNvGraphicFramePr>
          <p:nvPr/>
        </p:nvGraphicFramePr>
        <p:xfrm>
          <a:off x="3421909" y="2398070"/>
          <a:ext cx="638175" cy="828675"/>
        </p:xfrm>
        <a:graphic>
          <a:graphicData uri="http://schemas.openxmlformats.org/presentationml/2006/ole">
            <p:oleObj spid="_x0000_s126981" name="Equation" r:id="rId6" imgW="634725" imgH="825142" progId="Equation.3">
              <p:embed/>
            </p:oleObj>
          </a:graphicData>
        </a:graphic>
      </p:graphicFrame>
      <p:sp>
        <p:nvSpPr>
          <p:cNvPr id="12698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26987" name="Rectangle 11"/>
          <p:cNvSpPr>
            <a:spLocks noChangeArrowheads="1"/>
          </p:cNvSpPr>
          <p:nvPr/>
        </p:nvSpPr>
        <p:spPr bwMode="auto">
          <a:xfrm>
            <a:off x="0" y="1323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26988" name="Rectangle 12"/>
          <p:cNvSpPr>
            <a:spLocks noChangeArrowheads="1"/>
          </p:cNvSpPr>
          <p:nvPr/>
        </p:nvSpPr>
        <p:spPr bwMode="auto">
          <a:xfrm>
            <a:off x="0" y="2047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aphicFrame>
        <p:nvGraphicFramePr>
          <p:cNvPr id="126989" name="Object 13"/>
          <p:cNvGraphicFramePr>
            <a:graphicFrameLocks noChangeAspect="1"/>
          </p:cNvGraphicFramePr>
          <p:nvPr/>
        </p:nvGraphicFramePr>
        <p:xfrm>
          <a:off x="3383809" y="5204163"/>
          <a:ext cx="714375" cy="723900"/>
        </p:xfrm>
        <a:graphic>
          <a:graphicData uri="http://schemas.openxmlformats.org/presentationml/2006/ole">
            <p:oleObj spid="_x0000_s126989" name="Equation" r:id="rId7" imgW="710891" imgH="723586" progId="Equation.3">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7" name="Picture 3"/>
          <p:cNvPicPr>
            <a:picLocks noChangeAspect="1" noChangeArrowheads="1"/>
          </p:cNvPicPr>
          <p:nvPr/>
        </p:nvPicPr>
        <p:blipFill>
          <a:blip r:embed="rId3" cstate="print"/>
          <a:srcRect/>
          <a:stretch>
            <a:fillRect/>
          </a:stretch>
        </p:blipFill>
        <p:spPr bwMode="auto">
          <a:xfrm>
            <a:off x="4724468" y="1493838"/>
            <a:ext cx="3924300" cy="376237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Zimm Formalism</a:t>
            </a:r>
            <a:endParaRPr lang="en-US" dirty="0"/>
          </a:p>
        </p:txBody>
      </p:sp>
      <p:pic>
        <p:nvPicPr>
          <p:cNvPr id="134148" name="Picture 4"/>
          <p:cNvPicPr>
            <a:picLocks noChangeAspect="1" noChangeArrowheads="1"/>
          </p:cNvPicPr>
          <p:nvPr/>
        </p:nvPicPr>
        <p:blipFill>
          <a:blip r:embed="rId4" cstate="print"/>
          <a:srcRect/>
          <a:stretch>
            <a:fillRect/>
          </a:stretch>
        </p:blipFill>
        <p:spPr bwMode="auto">
          <a:xfrm>
            <a:off x="449971" y="1493838"/>
            <a:ext cx="3924300" cy="3762375"/>
          </a:xfrm>
          <a:prstGeom prst="rect">
            <a:avLst/>
          </a:prstGeom>
          <a:noFill/>
          <a:ln w="9525">
            <a:noFill/>
            <a:miter lim="800000"/>
            <a:headEnd/>
            <a:tailEnd/>
          </a:ln>
          <a:effectLst/>
        </p:spPr>
      </p:pic>
      <p:sp>
        <p:nvSpPr>
          <p:cNvPr id="6" name="Rectangle 6"/>
          <p:cNvSpPr>
            <a:spLocks noChangeArrowheads="1"/>
          </p:cNvSpPr>
          <p:nvPr/>
        </p:nvSpPr>
        <p:spPr bwMode="auto">
          <a:xfrm>
            <a:off x="2641709" y="3930756"/>
            <a:ext cx="1604927" cy="830997"/>
          </a:xfrm>
          <a:prstGeom prst="rect">
            <a:avLst/>
          </a:prstGeom>
          <a:noFill/>
          <a:ln w="9525">
            <a:noFill/>
            <a:miter lim="800000"/>
            <a:headEnd/>
            <a:tailEnd/>
          </a:ln>
        </p:spPr>
        <p:txBody>
          <a:bodyPr wrap="none">
            <a:spAutoFit/>
          </a:bodyPr>
          <a:lstStyle/>
          <a:p>
            <a:r>
              <a:rPr lang="en-US" dirty="0" smtClean="0"/>
              <a:t>3.613e+7 g/mol</a:t>
            </a:r>
            <a:endParaRPr lang="en-US" dirty="0"/>
          </a:p>
          <a:p>
            <a:r>
              <a:rPr lang="en-US" dirty="0" smtClean="0"/>
              <a:t>39.4 nm</a:t>
            </a:r>
            <a:endParaRPr lang="en-US" dirty="0"/>
          </a:p>
          <a:p>
            <a:r>
              <a:rPr lang="en-US" dirty="0" smtClean="0"/>
              <a:t>1</a:t>
            </a:r>
            <a:r>
              <a:rPr lang="en-US" baseline="30000" dirty="0" smtClean="0"/>
              <a:t>st</a:t>
            </a:r>
            <a:r>
              <a:rPr lang="en-US" dirty="0" smtClean="0"/>
              <a:t> order </a:t>
            </a:r>
            <a:r>
              <a:rPr lang="en-US" dirty="0"/>
              <a:t>fit</a:t>
            </a:r>
          </a:p>
        </p:txBody>
      </p:sp>
      <p:sp>
        <p:nvSpPr>
          <p:cNvPr id="7" name="TextBox 11"/>
          <p:cNvSpPr txBox="1">
            <a:spLocks noChangeArrowheads="1"/>
          </p:cNvSpPr>
          <p:nvPr/>
        </p:nvSpPr>
        <p:spPr bwMode="auto">
          <a:xfrm>
            <a:off x="1154416" y="923757"/>
            <a:ext cx="6828818" cy="369332"/>
          </a:xfrm>
          <a:prstGeom prst="rect">
            <a:avLst/>
          </a:prstGeom>
          <a:noFill/>
          <a:ln w="9525">
            <a:noFill/>
            <a:miter lim="800000"/>
            <a:headEnd/>
            <a:tailEnd/>
          </a:ln>
        </p:spPr>
        <p:txBody>
          <a:bodyPr wrap="square">
            <a:spAutoFit/>
          </a:bodyPr>
          <a:lstStyle/>
          <a:p>
            <a:r>
              <a:rPr lang="en-US" sz="1800" b="1" i="1" dirty="0">
                <a:solidFill>
                  <a:srgbClr val="0000FF"/>
                </a:solidFill>
                <a:latin typeface="Calibri" pitchFamily="34" charset="0"/>
              </a:rPr>
              <a:t>Example</a:t>
            </a:r>
            <a:r>
              <a:rPr lang="en-US" sz="1800" b="1" i="1" dirty="0" smtClean="0">
                <a:solidFill>
                  <a:srgbClr val="0000FF"/>
                </a:solidFill>
                <a:latin typeface="Calibri" pitchFamily="34" charset="0"/>
              </a:rPr>
              <a:t>:   Polysaccharide (from </a:t>
            </a:r>
            <a:r>
              <a:rPr lang="en-US" sz="1800" b="1" i="1" dirty="0">
                <a:solidFill>
                  <a:srgbClr val="0000FF"/>
                </a:solidFill>
                <a:latin typeface="Calibri" pitchFamily="34" charset="0"/>
              </a:rPr>
              <a:t>Leuconostoc </a:t>
            </a:r>
            <a:r>
              <a:rPr lang="en-US" sz="1800" b="1" i="1" dirty="0" smtClean="0">
                <a:solidFill>
                  <a:srgbClr val="0000FF"/>
                </a:solidFill>
                <a:latin typeface="Calibri" pitchFamily="34" charset="0"/>
              </a:rPr>
              <a:t>mesenteroides)</a:t>
            </a:r>
            <a:endParaRPr lang="en-US" sz="1800" b="1" i="1" dirty="0">
              <a:solidFill>
                <a:srgbClr val="0000FF"/>
              </a:solidFill>
              <a:latin typeface="Calibri" pitchFamily="34" charset="0"/>
            </a:endParaRPr>
          </a:p>
        </p:txBody>
      </p:sp>
      <p:sp>
        <p:nvSpPr>
          <p:cNvPr id="17" name="Rectangle 2"/>
          <p:cNvSpPr>
            <a:spLocks noChangeArrowheads="1"/>
          </p:cNvSpPr>
          <p:nvPr/>
        </p:nvSpPr>
        <p:spPr bwMode="auto">
          <a:xfrm>
            <a:off x="904875" y="5289585"/>
            <a:ext cx="7327900" cy="1015663"/>
          </a:xfrm>
          <a:prstGeom prst="rect">
            <a:avLst/>
          </a:prstGeom>
          <a:noFill/>
          <a:ln w="9525">
            <a:noFill/>
            <a:miter lim="800000"/>
            <a:headEnd/>
            <a:tailEnd/>
          </a:ln>
        </p:spPr>
        <p:txBody>
          <a:bodyPr wrap="square" anchor="ctr">
            <a:spAutoFit/>
          </a:bodyPr>
          <a:lstStyle/>
          <a:p>
            <a:r>
              <a:rPr lang="en-US" sz="2000" b="1" i="1" dirty="0">
                <a:solidFill>
                  <a:srgbClr val="7030A0"/>
                </a:solidFill>
                <a:latin typeface="Calibri" pitchFamily="34" charset="0"/>
                <a:cs typeface="Times New Roman" pitchFamily="18" charset="0"/>
              </a:rPr>
              <a:t>Zimm </a:t>
            </a: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Best for small to mid-sized molecules  (RMS radii up to 50nm).  More linear than Debye,  therefore a lower order polynomial fit can be used</a:t>
            </a:r>
            <a:r>
              <a:rPr lang="en-US" sz="2000" dirty="0" smtClean="0">
                <a:latin typeface="Calibri" pitchFamily="34" charset="0"/>
                <a:cs typeface="Times New Roman" pitchFamily="18" charset="0"/>
              </a:rPr>
              <a:t>.</a:t>
            </a:r>
            <a:endParaRPr lang="en-US" sz="2000" u="sng" dirty="0">
              <a:latin typeface="Calibri" pitchFamily="34" charset="0"/>
              <a:cs typeface="Times New Roman" pitchFamily="18" charset="0"/>
            </a:endParaRPr>
          </a:p>
        </p:txBody>
      </p:sp>
      <p:cxnSp>
        <p:nvCxnSpPr>
          <p:cNvPr id="9" name="Straight Arrow Connector 8"/>
          <p:cNvCxnSpPr/>
          <p:nvPr/>
        </p:nvCxnSpPr>
        <p:spPr bwMode="auto">
          <a:xfrm rot="5400000" flipH="1" flipV="1">
            <a:off x="6634265" y="3307405"/>
            <a:ext cx="778213" cy="1588"/>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p:cNvPicPr>
            <a:picLocks noChangeAspect="1" noChangeArrowheads="1"/>
          </p:cNvPicPr>
          <p:nvPr/>
        </p:nvPicPr>
        <p:blipFill>
          <a:blip r:embed="rId3" cstate="print"/>
          <a:srcRect/>
          <a:stretch>
            <a:fillRect/>
          </a:stretch>
        </p:blipFill>
        <p:spPr bwMode="auto">
          <a:xfrm>
            <a:off x="739775" y="1493838"/>
            <a:ext cx="3829050" cy="3533775"/>
          </a:xfrm>
          <a:prstGeom prst="rect">
            <a:avLst/>
          </a:prstGeom>
          <a:noFill/>
          <a:ln w="9525">
            <a:noFill/>
            <a:miter lim="800000"/>
            <a:headEnd/>
            <a:tailEnd/>
          </a:ln>
          <a:effectLst/>
        </p:spPr>
      </p:pic>
      <p:sp>
        <p:nvSpPr>
          <p:cNvPr id="35843" name="Title 1"/>
          <p:cNvSpPr>
            <a:spLocks noGrp="1"/>
          </p:cNvSpPr>
          <p:nvPr>
            <p:ph type="title"/>
          </p:nvPr>
        </p:nvSpPr>
        <p:spPr/>
        <p:txBody>
          <a:bodyPr/>
          <a:lstStyle/>
          <a:p>
            <a:r>
              <a:rPr lang="en-US" dirty="0" smtClean="0"/>
              <a:t>Berry Formalism</a:t>
            </a:r>
          </a:p>
        </p:txBody>
      </p:sp>
      <p:sp>
        <p:nvSpPr>
          <p:cNvPr id="35844" name="Rectangle 1"/>
          <p:cNvSpPr>
            <a:spLocks noChangeArrowheads="1"/>
          </p:cNvSpPr>
          <p:nvPr/>
        </p:nvSpPr>
        <p:spPr bwMode="auto">
          <a:xfrm>
            <a:off x="373063" y="5135394"/>
            <a:ext cx="8099728" cy="1015663"/>
          </a:xfrm>
          <a:prstGeom prst="rect">
            <a:avLst/>
          </a:prstGeom>
          <a:noFill/>
          <a:ln w="9525">
            <a:noFill/>
            <a:miter lim="800000"/>
            <a:headEnd/>
            <a:tailEnd/>
          </a:ln>
        </p:spPr>
        <p:txBody>
          <a:bodyPr wrap="square" anchor="ctr">
            <a:spAutoFit/>
          </a:bodyPr>
          <a:lstStyle/>
          <a:p>
            <a:r>
              <a:rPr lang="en-US" sz="2000" b="1" i="1" dirty="0" smtClean="0">
                <a:solidFill>
                  <a:srgbClr val="7030A0"/>
                </a:solidFill>
                <a:latin typeface="Calibri" pitchFamily="34" charset="0"/>
                <a:cs typeface="Times New Roman" pitchFamily="18" charset="0"/>
              </a:rPr>
              <a:t>Berry </a:t>
            </a: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Especially useful for very large sizes, such as samples with RMS radii </a:t>
            </a:r>
            <a:r>
              <a:rPr lang="en-US" sz="2000" dirty="0" smtClean="0">
                <a:latin typeface="Calibri" pitchFamily="34" charset="0"/>
                <a:cs typeface="Times New Roman" pitchFamily="18" charset="0"/>
              </a:rPr>
              <a:t/>
            </a:r>
            <a:br>
              <a:rPr lang="en-US" sz="2000" dirty="0" smtClean="0">
                <a:latin typeface="Calibri" pitchFamily="34" charset="0"/>
                <a:cs typeface="Times New Roman" pitchFamily="18" charset="0"/>
              </a:rPr>
            </a:br>
            <a:r>
              <a:rPr lang="en-US" sz="2000" dirty="0" smtClean="0">
                <a:latin typeface="Calibri" pitchFamily="34" charset="0"/>
                <a:cs typeface="Times New Roman" pitchFamily="18" charset="0"/>
              </a:rPr>
              <a:t>&gt; </a:t>
            </a:r>
            <a:r>
              <a:rPr lang="en-US" sz="2000" dirty="0">
                <a:latin typeface="Calibri" pitchFamily="34" charset="0"/>
                <a:cs typeface="Times New Roman" pitchFamily="18" charset="0"/>
              </a:rPr>
              <a:t>100 nm.  Generally more linear than Zimm in this range, therefore a lower polynomial fit can be used</a:t>
            </a:r>
            <a:r>
              <a:rPr lang="en-US" sz="2000" dirty="0" smtClean="0">
                <a:latin typeface="Calibri" pitchFamily="34" charset="0"/>
                <a:cs typeface="Times New Roman" pitchFamily="18" charset="0"/>
              </a:rPr>
              <a:t>.</a:t>
            </a:r>
            <a:endParaRPr lang="en-US" sz="2000" dirty="0">
              <a:latin typeface="Calibri" pitchFamily="34" charset="0"/>
              <a:cs typeface="Times New Roman" pitchFamily="18" charset="0"/>
            </a:endParaRPr>
          </a:p>
        </p:txBody>
      </p:sp>
      <p:sp>
        <p:nvSpPr>
          <p:cNvPr id="35846" name="Rectangle 6"/>
          <p:cNvSpPr>
            <a:spLocks noChangeArrowheads="1"/>
          </p:cNvSpPr>
          <p:nvPr/>
        </p:nvSpPr>
        <p:spPr bwMode="auto">
          <a:xfrm>
            <a:off x="2758441" y="3590284"/>
            <a:ext cx="1662636" cy="830997"/>
          </a:xfrm>
          <a:prstGeom prst="rect">
            <a:avLst/>
          </a:prstGeom>
          <a:noFill/>
          <a:ln w="9525">
            <a:noFill/>
            <a:miter lim="800000"/>
            <a:headEnd/>
            <a:tailEnd/>
          </a:ln>
        </p:spPr>
        <p:txBody>
          <a:bodyPr wrap="none">
            <a:spAutoFit/>
          </a:bodyPr>
          <a:lstStyle/>
          <a:p>
            <a:r>
              <a:rPr lang="en-US" dirty="0" smtClean="0"/>
              <a:t>1.166 </a:t>
            </a:r>
            <a:r>
              <a:rPr lang="en-US" dirty="0"/>
              <a:t>e+8 </a:t>
            </a:r>
            <a:r>
              <a:rPr lang="en-US" dirty="0" smtClean="0"/>
              <a:t>g/mol</a:t>
            </a:r>
            <a:endParaRPr lang="en-US" dirty="0"/>
          </a:p>
          <a:p>
            <a:r>
              <a:rPr lang="en-US" dirty="0" smtClean="0"/>
              <a:t>63.1 nm</a:t>
            </a:r>
            <a:endParaRPr lang="en-US" dirty="0"/>
          </a:p>
          <a:p>
            <a:r>
              <a:rPr lang="en-US" dirty="0"/>
              <a:t>2</a:t>
            </a:r>
            <a:r>
              <a:rPr lang="en-US" baseline="30000" dirty="0"/>
              <a:t>nd</a:t>
            </a:r>
            <a:r>
              <a:rPr lang="en-US" baseline="-25000" dirty="0"/>
              <a:t> </a:t>
            </a:r>
            <a:r>
              <a:rPr lang="en-US" dirty="0"/>
              <a:t> order fit</a:t>
            </a:r>
          </a:p>
        </p:txBody>
      </p:sp>
      <p:cxnSp>
        <p:nvCxnSpPr>
          <p:cNvPr id="35847" name="Straight Arrow Connector 8"/>
          <p:cNvCxnSpPr>
            <a:cxnSpLocks noChangeShapeType="1"/>
          </p:cNvCxnSpPr>
          <p:nvPr/>
        </p:nvCxnSpPr>
        <p:spPr bwMode="auto">
          <a:xfrm rot="5400000">
            <a:off x="5486401" y="3505200"/>
            <a:ext cx="457200" cy="3175"/>
          </a:xfrm>
          <a:prstGeom prst="straightConnector1">
            <a:avLst/>
          </a:prstGeom>
          <a:noFill/>
          <a:ln w="9525" algn="ctr">
            <a:solidFill>
              <a:srgbClr val="000000"/>
            </a:solidFill>
            <a:round/>
            <a:headEnd/>
            <a:tailEnd type="arrow" w="med" len="med"/>
          </a:ln>
        </p:spPr>
      </p:cxnSp>
      <p:pic>
        <p:nvPicPr>
          <p:cNvPr id="136195" name="Picture 3"/>
          <p:cNvPicPr>
            <a:picLocks noChangeAspect="1" noChangeArrowheads="1"/>
          </p:cNvPicPr>
          <p:nvPr/>
        </p:nvPicPr>
        <p:blipFill>
          <a:blip r:embed="rId4" cstate="print"/>
          <a:srcRect/>
          <a:stretch>
            <a:fillRect/>
          </a:stretch>
        </p:blipFill>
        <p:spPr bwMode="auto">
          <a:xfrm>
            <a:off x="4773106" y="1493838"/>
            <a:ext cx="3829050" cy="3533775"/>
          </a:xfrm>
          <a:prstGeom prst="rect">
            <a:avLst/>
          </a:prstGeom>
          <a:noFill/>
          <a:ln w="9525">
            <a:noFill/>
            <a:miter lim="800000"/>
            <a:headEnd/>
            <a:tailEnd/>
          </a:ln>
          <a:effectLst/>
        </p:spPr>
      </p:pic>
      <p:sp>
        <p:nvSpPr>
          <p:cNvPr id="11" name="TextBox 11"/>
          <p:cNvSpPr txBox="1">
            <a:spLocks noChangeArrowheads="1"/>
          </p:cNvSpPr>
          <p:nvPr/>
        </p:nvSpPr>
        <p:spPr bwMode="auto">
          <a:xfrm>
            <a:off x="1154416" y="923757"/>
            <a:ext cx="6828818" cy="369332"/>
          </a:xfrm>
          <a:prstGeom prst="rect">
            <a:avLst/>
          </a:prstGeom>
          <a:noFill/>
          <a:ln w="9525">
            <a:noFill/>
            <a:miter lim="800000"/>
            <a:headEnd/>
            <a:tailEnd/>
          </a:ln>
        </p:spPr>
        <p:txBody>
          <a:bodyPr wrap="square">
            <a:spAutoFit/>
          </a:bodyPr>
          <a:lstStyle/>
          <a:p>
            <a:r>
              <a:rPr lang="en-US" sz="1800" b="1" i="1" dirty="0">
                <a:solidFill>
                  <a:srgbClr val="0000FF"/>
                </a:solidFill>
                <a:latin typeface="Calibri" pitchFamily="34" charset="0"/>
              </a:rPr>
              <a:t>Example</a:t>
            </a:r>
            <a:r>
              <a:rPr lang="en-US" sz="1800" b="1" i="1" dirty="0" smtClean="0">
                <a:solidFill>
                  <a:srgbClr val="0000FF"/>
                </a:solidFill>
                <a:latin typeface="Calibri" pitchFamily="34" charset="0"/>
              </a:rPr>
              <a:t>:   Polysaccharide (from </a:t>
            </a:r>
            <a:r>
              <a:rPr lang="en-US" sz="1800" b="1" i="1" dirty="0">
                <a:solidFill>
                  <a:srgbClr val="0000FF"/>
                </a:solidFill>
                <a:latin typeface="Calibri" pitchFamily="34" charset="0"/>
              </a:rPr>
              <a:t>Leuconostoc </a:t>
            </a:r>
            <a:r>
              <a:rPr lang="en-US" sz="1800" b="1" i="1" dirty="0" smtClean="0">
                <a:solidFill>
                  <a:srgbClr val="0000FF"/>
                </a:solidFill>
                <a:latin typeface="Calibri" pitchFamily="34" charset="0"/>
              </a:rPr>
              <a:t>mesenteroides)</a:t>
            </a:r>
            <a:endParaRPr lang="en-US" sz="1800" b="1" i="1" dirty="0">
              <a:solidFill>
                <a:srgbClr val="0000FF"/>
              </a:solidFill>
              <a:latin typeface="Calibri" pitchFamily="34" charset="0"/>
            </a:endParaRPr>
          </a:p>
        </p:txBody>
      </p:sp>
      <p:cxnSp>
        <p:nvCxnSpPr>
          <p:cNvPr id="9" name="Straight Arrow Connector 8"/>
          <p:cNvCxnSpPr/>
          <p:nvPr/>
        </p:nvCxnSpPr>
        <p:spPr bwMode="auto">
          <a:xfrm rot="16200000" flipH="1">
            <a:off x="6157611" y="3414407"/>
            <a:ext cx="778213" cy="1588"/>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 calcmode="lin" valueType="num">
                                      <p:cBhvr additive="base">
                                        <p:cTn id="7" dur="500" fill="hold"/>
                                        <p:tgtEl>
                                          <p:spTgt spid="35844"/>
                                        </p:tgtEl>
                                        <p:attrNameLst>
                                          <p:attrName>ppt_x</p:attrName>
                                        </p:attrNameLst>
                                      </p:cBhvr>
                                      <p:tavLst>
                                        <p:tav tm="0">
                                          <p:val>
                                            <p:strVal val="#ppt_x"/>
                                          </p:val>
                                        </p:tav>
                                        <p:tav tm="100000">
                                          <p:val>
                                            <p:strVal val="#ppt_x"/>
                                          </p:val>
                                        </p:tav>
                                      </p:tavLst>
                                    </p:anim>
                                    <p:anim calcmode="lin" valueType="num">
                                      <p:cBhvr additive="base">
                                        <p:cTn id="8" dur="500" fill="hold"/>
                                        <p:tgtEl>
                                          <p:spTgt spid="358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 Angle Light Scattering – </a:t>
            </a:r>
            <a:br>
              <a:rPr lang="en-US" dirty="0" smtClean="0"/>
            </a:br>
            <a:r>
              <a:rPr lang="en-US" dirty="0" smtClean="0"/>
              <a:t>Two Operation Modes</a:t>
            </a:r>
            <a:endParaRPr lang="en-US" dirty="0"/>
          </a:p>
        </p:txBody>
      </p:sp>
      <p:sp>
        <p:nvSpPr>
          <p:cNvPr id="4" name="Rectangle 3"/>
          <p:cNvSpPr/>
          <p:nvPr/>
        </p:nvSpPr>
        <p:spPr>
          <a:xfrm>
            <a:off x="495300" y="2424321"/>
            <a:ext cx="8172450" cy="3570208"/>
          </a:xfrm>
          <a:prstGeom prst="rect">
            <a:avLst/>
          </a:prstGeom>
        </p:spPr>
        <p:txBody>
          <a:bodyPr wrap="square">
            <a:spAutoFit/>
          </a:bodyPr>
          <a:lstStyle/>
          <a:p>
            <a:pPr marL="342900" lvl="0" indent="-342900" algn="l">
              <a:spcBef>
                <a:spcPts val="1200"/>
              </a:spcBef>
              <a:buFontTx/>
              <a:buChar char="•"/>
            </a:pPr>
            <a:r>
              <a:rPr lang="en-US" sz="2400" b="1" i="1" kern="0" dirty="0" smtClean="0">
                <a:solidFill>
                  <a:srgbClr val="0000FF"/>
                </a:solidFill>
                <a:latin typeface="Calibri" pitchFamily="34" charset="0"/>
                <a:cs typeface="Arial"/>
              </a:rPr>
              <a:t>A batch experiment measures an unfractionated sample: </a:t>
            </a:r>
          </a:p>
          <a:p>
            <a:pPr marL="742950" lvl="1" indent="-285750" algn="l">
              <a:spcBef>
                <a:spcPts val="1200"/>
              </a:spcBef>
              <a:buFontTx/>
              <a:buChar char="–"/>
            </a:pPr>
            <a:r>
              <a:rPr lang="en-US" sz="2000" kern="0" dirty="0" smtClean="0">
                <a:solidFill>
                  <a:srgbClr val="000000"/>
                </a:solidFill>
                <a:latin typeface="Calibri" pitchFamily="34" charset="0"/>
                <a:cs typeface="Arial"/>
              </a:rPr>
              <a:t>Only the weight-averaged molar mass M</a:t>
            </a:r>
            <a:r>
              <a:rPr lang="en-US" sz="2000" kern="0" baseline="-25000" dirty="0" smtClean="0">
                <a:solidFill>
                  <a:srgbClr val="000000"/>
                </a:solidFill>
                <a:latin typeface="Calibri" pitchFamily="34" charset="0"/>
                <a:cs typeface="Arial"/>
              </a:rPr>
              <a:t>w</a:t>
            </a:r>
            <a:r>
              <a:rPr lang="en-US" sz="2000" kern="0" dirty="0" smtClean="0">
                <a:solidFill>
                  <a:srgbClr val="000000"/>
                </a:solidFill>
                <a:latin typeface="Calibri" pitchFamily="34" charset="0"/>
                <a:cs typeface="Arial"/>
              </a:rPr>
              <a:t>, z-averaged RMS radius R</a:t>
            </a:r>
            <a:r>
              <a:rPr lang="en-US" sz="2000" kern="0" baseline="-25000" dirty="0" smtClean="0">
                <a:solidFill>
                  <a:srgbClr val="000000"/>
                </a:solidFill>
                <a:latin typeface="Calibri" pitchFamily="34" charset="0"/>
                <a:cs typeface="Arial"/>
              </a:rPr>
              <a:t>z</a:t>
            </a:r>
            <a:r>
              <a:rPr lang="en-US" sz="2000" kern="0" dirty="0" smtClean="0">
                <a:solidFill>
                  <a:srgbClr val="000000"/>
                </a:solidFill>
                <a:latin typeface="Calibri" pitchFamily="34" charset="0"/>
                <a:cs typeface="Arial"/>
              </a:rPr>
              <a:t>, and potentially A</a:t>
            </a:r>
            <a:r>
              <a:rPr lang="en-US" sz="2000" kern="0" baseline="-25000" dirty="0" smtClean="0">
                <a:solidFill>
                  <a:srgbClr val="000000"/>
                </a:solidFill>
                <a:latin typeface="Calibri" pitchFamily="34" charset="0"/>
                <a:cs typeface="Arial"/>
              </a:rPr>
              <a:t>2</a:t>
            </a:r>
            <a:r>
              <a:rPr lang="en-US" sz="2000" kern="0" dirty="0" smtClean="0">
                <a:solidFill>
                  <a:srgbClr val="000000"/>
                </a:solidFill>
                <a:latin typeface="Calibri" pitchFamily="34" charset="0"/>
                <a:cs typeface="Arial"/>
              </a:rPr>
              <a:t> will be determined.  </a:t>
            </a:r>
          </a:p>
          <a:p>
            <a:pPr marL="742950" lvl="1" indent="-285750" algn="l">
              <a:spcBef>
                <a:spcPts val="1200"/>
              </a:spcBef>
              <a:buFontTx/>
              <a:buChar char="–"/>
            </a:pPr>
            <a:r>
              <a:rPr lang="en-US" sz="2000" kern="0" dirty="0" smtClean="0">
                <a:solidFill>
                  <a:srgbClr val="000000"/>
                </a:solidFill>
                <a:latin typeface="Calibri" pitchFamily="34" charset="0"/>
                <a:cs typeface="Arial"/>
              </a:rPr>
              <a:t>No information about the polydispersity of the sample can be obtained.</a:t>
            </a:r>
          </a:p>
          <a:p>
            <a:pPr marL="742950" lvl="1" indent="-285750" algn="l">
              <a:spcBef>
                <a:spcPts val="1200"/>
              </a:spcBef>
              <a:buFontTx/>
              <a:buChar char="–"/>
            </a:pPr>
            <a:endParaRPr lang="en-US" sz="800" kern="0" dirty="0" smtClean="0">
              <a:solidFill>
                <a:srgbClr val="000000"/>
              </a:solidFill>
              <a:latin typeface="Calibri" pitchFamily="34" charset="0"/>
              <a:cs typeface="Arial"/>
            </a:endParaRPr>
          </a:p>
          <a:p>
            <a:pPr marL="342900" lvl="0" indent="-342900" algn="l">
              <a:spcBef>
                <a:spcPts val="1200"/>
              </a:spcBef>
              <a:buFontTx/>
              <a:buChar char="•"/>
            </a:pPr>
            <a:r>
              <a:rPr lang="en-US" sz="2400" b="1" i="1" kern="0" dirty="0" smtClean="0">
                <a:solidFill>
                  <a:srgbClr val="0000FF"/>
                </a:solidFill>
                <a:latin typeface="Calibri" pitchFamily="34" charset="0"/>
                <a:cs typeface="Arial"/>
              </a:rPr>
              <a:t>SEC allows the sample to be chromatographically separated:</a:t>
            </a:r>
          </a:p>
          <a:p>
            <a:pPr marL="742950" lvl="1" indent="-285750" algn="l">
              <a:spcBef>
                <a:spcPts val="1200"/>
              </a:spcBef>
              <a:buFontTx/>
              <a:buChar char="–"/>
            </a:pPr>
            <a:r>
              <a:rPr lang="en-US" sz="2000" kern="0" dirty="0" smtClean="0">
                <a:solidFill>
                  <a:srgbClr val="000000"/>
                </a:solidFill>
                <a:latin typeface="Calibri" pitchFamily="34" charset="0"/>
                <a:cs typeface="Arial"/>
              </a:rPr>
              <a:t>Molar Mass and RMS Radius moments and distributions can be assessed.</a:t>
            </a:r>
          </a:p>
        </p:txBody>
      </p:sp>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01227" y="1192043"/>
            <a:ext cx="3747896" cy="1048447"/>
          </a:xfrm>
          <a:prstGeom prst="rect">
            <a:avLst/>
          </a:prstGeom>
          <a:solidFill>
            <a:srgbClr val="FFFFCC"/>
          </a:solid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1" name="Picture 3"/>
          <p:cNvPicPr>
            <a:picLocks noChangeAspect="1" noChangeArrowheads="1"/>
          </p:cNvPicPr>
          <p:nvPr/>
        </p:nvPicPr>
        <p:blipFill>
          <a:blip r:embed="rId3" cstate="print"/>
          <a:srcRect/>
          <a:stretch>
            <a:fillRect/>
          </a:stretch>
        </p:blipFill>
        <p:spPr bwMode="auto">
          <a:xfrm>
            <a:off x="603589" y="1493838"/>
            <a:ext cx="3829050" cy="3600450"/>
          </a:xfrm>
          <a:prstGeom prst="rect">
            <a:avLst/>
          </a:prstGeom>
          <a:noFill/>
          <a:ln w="9525">
            <a:noFill/>
            <a:miter lim="800000"/>
            <a:headEnd/>
            <a:tailEnd/>
          </a:ln>
          <a:effectLst/>
        </p:spPr>
      </p:pic>
      <p:sp>
        <p:nvSpPr>
          <p:cNvPr id="34819" name="Title 1"/>
          <p:cNvSpPr>
            <a:spLocks noGrp="1"/>
          </p:cNvSpPr>
          <p:nvPr>
            <p:ph type="title"/>
          </p:nvPr>
        </p:nvSpPr>
        <p:spPr/>
        <p:txBody>
          <a:bodyPr/>
          <a:lstStyle/>
          <a:p>
            <a:r>
              <a:rPr lang="en-US" dirty="0" smtClean="0"/>
              <a:t>Debye Formalism</a:t>
            </a:r>
          </a:p>
        </p:txBody>
      </p:sp>
      <p:sp>
        <p:nvSpPr>
          <p:cNvPr id="34820" name="Rectangle 2"/>
          <p:cNvSpPr>
            <a:spLocks noChangeArrowheads="1"/>
          </p:cNvSpPr>
          <p:nvPr/>
        </p:nvSpPr>
        <p:spPr bwMode="auto">
          <a:xfrm>
            <a:off x="914400" y="5239966"/>
            <a:ext cx="7543800" cy="1016000"/>
          </a:xfrm>
          <a:prstGeom prst="rect">
            <a:avLst/>
          </a:prstGeom>
          <a:noFill/>
          <a:ln w="9525">
            <a:noFill/>
            <a:miter lim="800000"/>
            <a:headEnd/>
            <a:tailEnd/>
          </a:ln>
        </p:spPr>
        <p:txBody>
          <a:bodyPr>
            <a:spAutoFit/>
          </a:bodyPr>
          <a:lstStyle/>
          <a:p>
            <a:r>
              <a:rPr lang="en-US" sz="2000" b="1" i="1" dirty="0">
                <a:solidFill>
                  <a:srgbClr val="7030A0"/>
                </a:solidFill>
                <a:latin typeface="Calibri" pitchFamily="34" charset="0"/>
                <a:cs typeface="Times New Roman" pitchFamily="18" charset="0"/>
              </a:rPr>
              <a:t>Debye </a:t>
            </a: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Useful over wide range of sizes but generally has more curvature than Zimm or Berry and therefore often requires a </a:t>
            </a:r>
          </a:p>
          <a:p>
            <a:r>
              <a:rPr lang="en-US" sz="2000" dirty="0">
                <a:latin typeface="Calibri" pitchFamily="34" charset="0"/>
                <a:cs typeface="Times New Roman" pitchFamily="18" charset="0"/>
              </a:rPr>
              <a:t>higher order polynomial fit.</a:t>
            </a:r>
            <a:endParaRPr lang="en-US" sz="2000" dirty="0">
              <a:latin typeface="Calibri" pitchFamily="34" charset="0"/>
            </a:endParaRPr>
          </a:p>
        </p:txBody>
      </p:sp>
      <p:sp>
        <p:nvSpPr>
          <p:cNvPr id="34822" name="Rectangle 8"/>
          <p:cNvSpPr>
            <a:spLocks noChangeArrowheads="1"/>
          </p:cNvSpPr>
          <p:nvPr/>
        </p:nvSpPr>
        <p:spPr bwMode="auto">
          <a:xfrm>
            <a:off x="2644642" y="1826554"/>
            <a:ext cx="1662636" cy="830997"/>
          </a:xfrm>
          <a:prstGeom prst="rect">
            <a:avLst/>
          </a:prstGeom>
          <a:noFill/>
          <a:ln w="9525">
            <a:noFill/>
            <a:miter lim="800000"/>
            <a:headEnd/>
            <a:tailEnd/>
          </a:ln>
        </p:spPr>
        <p:txBody>
          <a:bodyPr wrap="square">
            <a:spAutoFit/>
          </a:bodyPr>
          <a:lstStyle/>
          <a:p>
            <a:r>
              <a:rPr lang="en-US" dirty="0" smtClean="0"/>
              <a:t>4.514 e+7 g/mol</a:t>
            </a:r>
          </a:p>
          <a:p>
            <a:r>
              <a:rPr lang="en-US" dirty="0" smtClean="0"/>
              <a:t>39.4 nm</a:t>
            </a:r>
            <a:endParaRPr lang="en-US" dirty="0"/>
          </a:p>
          <a:p>
            <a:r>
              <a:rPr lang="en-US" dirty="0"/>
              <a:t>2</a:t>
            </a:r>
            <a:r>
              <a:rPr lang="en-US" baseline="30000" dirty="0"/>
              <a:t>nd</a:t>
            </a:r>
            <a:r>
              <a:rPr lang="en-US" dirty="0"/>
              <a:t> order </a:t>
            </a:r>
            <a:r>
              <a:rPr lang="en-US" dirty="0" smtClean="0"/>
              <a:t>fit</a:t>
            </a:r>
            <a:endParaRPr lang="en-US" dirty="0"/>
          </a:p>
        </p:txBody>
      </p:sp>
      <p:pic>
        <p:nvPicPr>
          <p:cNvPr id="135172" name="Picture 4"/>
          <p:cNvPicPr>
            <a:picLocks noChangeAspect="1" noChangeArrowheads="1"/>
          </p:cNvPicPr>
          <p:nvPr/>
        </p:nvPicPr>
        <p:blipFill>
          <a:blip r:embed="rId4" cstate="print"/>
          <a:srcRect/>
          <a:stretch>
            <a:fillRect/>
          </a:stretch>
        </p:blipFill>
        <p:spPr bwMode="auto">
          <a:xfrm>
            <a:off x="4778105" y="1493838"/>
            <a:ext cx="3829050" cy="3600450"/>
          </a:xfrm>
          <a:prstGeom prst="rect">
            <a:avLst/>
          </a:prstGeom>
          <a:noFill/>
          <a:ln w="9525">
            <a:noFill/>
            <a:miter lim="800000"/>
            <a:headEnd/>
            <a:tailEnd/>
          </a:ln>
          <a:effectLst/>
        </p:spPr>
      </p:pic>
      <p:sp>
        <p:nvSpPr>
          <p:cNvPr id="10" name="TextBox 11"/>
          <p:cNvSpPr txBox="1">
            <a:spLocks noChangeArrowheads="1"/>
          </p:cNvSpPr>
          <p:nvPr/>
        </p:nvSpPr>
        <p:spPr bwMode="auto">
          <a:xfrm>
            <a:off x="1154416" y="923757"/>
            <a:ext cx="6828818" cy="369332"/>
          </a:xfrm>
          <a:prstGeom prst="rect">
            <a:avLst/>
          </a:prstGeom>
          <a:noFill/>
          <a:ln w="9525">
            <a:noFill/>
            <a:miter lim="800000"/>
            <a:headEnd/>
            <a:tailEnd/>
          </a:ln>
        </p:spPr>
        <p:txBody>
          <a:bodyPr wrap="square">
            <a:spAutoFit/>
          </a:bodyPr>
          <a:lstStyle/>
          <a:p>
            <a:r>
              <a:rPr lang="en-US" sz="1800" b="1" i="1" dirty="0">
                <a:solidFill>
                  <a:srgbClr val="0000FF"/>
                </a:solidFill>
                <a:latin typeface="Calibri" pitchFamily="34" charset="0"/>
              </a:rPr>
              <a:t>Example</a:t>
            </a:r>
            <a:r>
              <a:rPr lang="en-US" sz="1800" b="1" i="1" dirty="0" smtClean="0">
                <a:solidFill>
                  <a:srgbClr val="0000FF"/>
                </a:solidFill>
                <a:latin typeface="Calibri" pitchFamily="34" charset="0"/>
              </a:rPr>
              <a:t>:   Polysaccharide (from </a:t>
            </a:r>
            <a:r>
              <a:rPr lang="en-US" sz="1800" b="1" i="1" dirty="0">
                <a:solidFill>
                  <a:srgbClr val="0000FF"/>
                </a:solidFill>
                <a:latin typeface="Calibri" pitchFamily="34" charset="0"/>
              </a:rPr>
              <a:t>Leuconostoc </a:t>
            </a:r>
            <a:r>
              <a:rPr lang="en-US" sz="1800" b="1" i="1" dirty="0" smtClean="0">
                <a:solidFill>
                  <a:srgbClr val="0000FF"/>
                </a:solidFill>
                <a:latin typeface="Calibri" pitchFamily="34" charset="0"/>
              </a:rPr>
              <a:t>mesenteroides)</a:t>
            </a:r>
            <a:endParaRPr lang="en-US" sz="1800" b="1" i="1" dirty="0">
              <a:solidFill>
                <a:srgbClr val="0000FF"/>
              </a:solidFill>
              <a:latin typeface="Calibri" pitchFamily="34" charset="0"/>
            </a:endParaRPr>
          </a:p>
        </p:txBody>
      </p:sp>
      <p:cxnSp>
        <p:nvCxnSpPr>
          <p:cNvPr id="8" name="Straight Arrow Connector 7"/>
          <p:cNvCxnSpPr/>
          <p:nvPr/>
        </p:nvCxnSpPr>
        <p:spPr bwMode="auto">
          <a:xfrm rot="5400000" flipH="1" flipV="1">
            <a:off x="6449440" y="2791838"/>
            <a:ext cx="778213" cy="1588"/>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additive="base">
                                        <p:cTn id="7" dur="500" fill="hold"/>
                                        <p:tgtEl>
                                          <p:spTgt spid="34820"/>
                                        </p:tgtEl>
                                        <p:attrNameLst>
                                          <p:attrName>ppt_x</p:attrName>
                                        </p:attrNameLst>
                                      </p:cBhvr>
                                      <p:tavLst>
                                        <p:tav tm="0">
                                          <p:val>
                                            <p:strVal val="#ppt_x"/>
                                          </p:val>
                                        </p:tav>
                                        <p:tav tm="100000">
                                          <p:val>
                                            <p:strVal val="#ppt_x"/>
                                          </p:val>
                                        </p:tav>
                                      </p:tavLst>
                                    </p:anim>
                                    <p:anim calcmode="lin" valueType="num">
                                      <p:cBhvr additive="base">
                                        <p:cTn id="8" dur="500" fill="hold"/>
                                        <p:tgtEl>
                                          <p:spTgt spid="348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Random Coil Formalism</a:t>
            </a:r>
            <a:endParaRPr lang="en-US" dirty="0"/>
          </a:p>
        </p:txBody>
      </p:sp>
      <p:sp>
        <p:nvSpPr>
          <p:cNvPr id="3" name="TextBox 11"/>
          <p:cNvSpPr txBox="1">
            <a:spLocks noChangeArrowheads="1"/>
          </p:cNvSpPr>
          <p:nvPr/>
        </p:nvSpPr>
        <p:spPr bwMode="auto">
          <a:xfrm>
            <a:off x="1154416" y="923757"/>
            <a:ext cx="6828818" cy="369332"/>
          </a:xfrm>
          <a:prstGeom prst="rect">
            <a:avLst/>
          </a:prstGeom>
          <a:noFill/>
          <a:ln w="9525">
            <a:noFill/>
            <a:miter lim="800000"/>
            <a:headEnd/>
            <a:tailEnd/>
          </a:ln>
        </p:spPr>
        <p:txBody>
          <a:bodyPr wrap="square">
            <a:spAutoFit/>
          </a:bodyPr>
          <a:lstStyle/>
          <a:p>
            <a:r>
              <a:rPr lang="en-US" sz="1800" b="1" i="1" dirty="0">
                <a:solidFill>
                  <a:srgbClr val="0000FF"/>
                </a:solidFill>
                <a:latin typeface="Calibri" pitchFamily="34" charset="0"/>
              </a:rPr>
              <a:t>Example</a:t>
            </a:r>
            <a:r>
              <a:rPr lang="en-US" sz="1800" b="1" i="1" dirty="0" smtClean="0">
                <a:solidFill>
                  <a:srgbClr val="0000FF"/>
                </a:solidFill>
                <a:latin typeface="Calibri" pitchFamily="34" charset="0"/>
              </a:rPr>
              <a:t>:   Polysaccharide (from </a:t>
            </a:r>
            <a:r>
              <a:rPr lang="en-US" sz="1800" b="1" i="1" dirty="0">
                <a:solidFill>
                  <a:srgbClr val="0000FF"/>
                </a:solidFill>
                <a:latin typeface="Calibri" pitchFamily="34" charset="0"/>
              </a:rPr>
              <a:t>Leuconostoc </a:t>
            </a:r>
            <a:r>
              <a:rPr lang="en-US" sz="1800" b="1" i="1" dirty="0" smtClean="0">
                <a:solidFill>
                  <a:srgbClr val="0000FF"/>
                </a:solidFill>
                <a:latin typeface="Calibri" pitchFamily="34" charset="0"/>
              </a:rPr>
              <a:t>mesenteroides)</a:t>
            </a:r>
            <a:endParaRPr lang="en-US" sz="1800" b="1" i="1" dirty="0">
              <a:solidFill>
                <a:srgbClr val="0000FF"/>
              </a:solidFill>
              <a:latin typeface="Calibri" pitchFamily="34" charset="0"/>
            </a:endParaRPr>
          </a:p>
        </p:txBody>
      </p:sp>
      <p:pic>
        <p:nvPicPr>
          <p:cNvPr id="137220" name="Picture 4"/>
          <p:cNvPicPr>
            <a:picLocks noChangeAspect="1" noChangeArrowheads="1"/>
          </p:cNvPicPr>
          <p:nvPr/>
        </p:nvPicPr>
        <p:blipFill>
          <a:blip r:embed="rId3" cstate="print"/>
          <a:srcRect/>
          <a:stretch>
            <a:fillRect/>
          </a:stretch>
        </p:blipFill>
        <p:spPr bwMode="auto">
          <a:xfrm>
            <a:off x="526577" y="1625600"/>
            <a:ext cx="3867150" cy="3448050"/>
          </a:xfrm>
          <a:prstGeom prst="rect">
            <a:avLst/>
          </a:prstGeom>
          <a:noFill/>
          <a:ln w="9525">
            <a:noFill/>
            <a:miter lim="800000"/>
            <a:headEnd/>
            <a:tailEnd/>
          </a:ln>
          <a:effectLst/>
        </p:spPr>
      </p:pic>
      <p:pic>
        <p:nvPicPr>
          <p:cNvPr id="137221" name="Picture 5"/>
          <p:cNvPicPr>
            <a:picLocks noChangeAspect="1" noChangeArrowheads="1"/>
          </p:cNvPicPr>
          <p:nvPr/>
        </p:nvPicPr>
        <p:blipFill>
          <a:blip r:embed="rId4" cstate="print"/>
          <a:srcRect/>
          <a:stretch>
            <a:fillRect/>
          </a:stretch>
        </p:blipFill>
        <p:spPr bwMode="auto">
          <a:xfrm>
            <a:off x="4788238" y="1625600"/>
            <a:ext cx="3867150" cy="3448050"/>
          </a:xfrm>
          <a:prstGeom prst="rect">
            <a:avLst/>
          </a:prstGeom>
          <a:noFill/>
          <a:ln w="9525">
            <a:noFill/>
            <a:miter lim="800000"/>
            <a:headEnd/>
            <a:tailEnd/>
          </a:ln>
          <a:effectLst/>
        </p:spPr>
      </p:pic>
      <p:sp>
        <p:nvSpPr>
          <p:cNvPr id="8" name="Rectangle 6"/>
          <p:cNvSpPr>
            <a:spLocks noChangeArrowheads="1"/>
          </p:cNvSpPr>
          <p:nvPr/>
        </p:nvSpPr>
        <p:spPr bwMode="auto">
          <a:xfrm>
            <a:off x="2534705" y="2082497"/>
            <a:ext cx="1662636" cy="584775"/>
          </a:xfrm>
          <a:prstGeom prst="rect">
            <a:avLst/>
          </a:prstGeom>
          <a:noFill/>
          <a:ln w="9525">
            <a:noFill/>
            <a:miter lim="800000"/>
            <a:headEnd/>
            <a:tailEnd/>
          </a:ln>
        </p:spPr>
        <p:txBody>
          <a:bodyPr wrap="none">
            <a:spAutoFit/>
          </a:bodyPr>
          <a:lstStyle/>
          <a:p>
            <a:r>
              <a:rPr lang="en-US" dirty="0" smtClean="0"/>
              <a:t>7.717 e+7 g/mol</a:t>
            </a:r>
            <a:endParaRPr lang="en-US" dirty="0"/>
          </a:p>
          <a:p>
            <a:r>
              <a:rPr lang="en-US" dirty="0" smtClean="0"/>
              <a:t>52.9 nm</a:t>
            </a:r>
            <a:endParaRPr lang="en-US" dirty="0"/>
          </a:p>
        </p:txBody>
      </p:sp>
      <p:sp>
        <p:nvSpPr>
          <p:cNvPr id="9" name="Rectangle 2"/>
          <p:cNvSpPr>
            <a:spLocks noChangeArrowheads="1"/>
          </p:cNvSpPr>
          <p:nvPr/>
        </p:nvSpPr>
        <p:spPr bwMode="auto">
          <a:xfrm>
            <a:off x="904875" y="5250673"/>
            <a:ext cx="7327900" cy="1015663"/>
          </a:xfrm>
          <a:prstGeom prst="rect">
            <a:avLst/>
          </a:prstGeom>
          <a:noFill/>
          <a:ln w="9525">
            <a:noFill/>
            <a:miter lim="800000"/>
            <a:headEnd/>
            <a:tailEnd/>
          </a:ln>
        </p:spPr>
        <p:txBody>
          <a:bodyPr wrap="square" anchor="ctr">
            <a:spAutoFit/>
          </a:bodyPr>
          <a:lstStyle/>
          <a:p>
            <a:r>
              <a:rPr lang="en-US" sz="2000" b="1" i="1" dirty="0" smtClean="0">
                <a:solidFill>
                  <a:srgbClr val="7030A0"/>
                </a:solidFill>
                <a:latin typeface="Calibri" pitchFamily="34" charset="0"/>
                <a:cs typeface="Times New Roman" pitchFamily="18" charset="0"/>
              </a:rPr>
              <a:t>Random Coil </a:t>
            </a:r>
            <a:r>
              <a:rPr lang="en-US" sz="2000" dirty="0" smtClean="0">
                <a:latin typeface="Calibri" pitchFamily="34" charset="0"/>
                <a:cs typeface="Times New Roman" pitchFamily="18" charset="0"/>
              </a:rPr>
              <a:t>- Uses the theoretical form factor P(</a:t>
            </a:r>
            <a:r>
              <a:rPr lang="en-US" sz="2000" dirty="0" smtClean="0">
                <a:latin typeface="Calibri" pitchFamily="34" charset="0"/>
                <a:cs typeface="Times New Roman" pitchFamily="18" charset="0"/>
                <a:sym typeface="Symbol"/>
              </a:rPr>
              <a:t>) instead of fitting a polynomial. This method assumes that the polymers are approximately random coils.</a:t>
            </a:r>
            <a:endParaRPr lang="en-US" sz="2000" u="sng" dirty="0">
              <a:latin typeface="Calibri" pitchFamily="34" charset="0"/>
              <a:cs typeface="Times New Roman" pitchFamily="18" charset="0"/>
            </a:endParaRPr>
          </a:p>
        </p:txBody>
      </p:sp>
      <p:cxnSp>
        <p:nvCxnSpPr>
          <p:cNvPr id="10" name="Straight Arrow Connector 9"/>
          <p:cNvCxnSpPr/>
          <p:nvPr/>
        </p:nvCxnSpPr>
        <p:spPr bwMode="auto">
          <a:xfrm rot="5400000" flipH="1" flipV="1">
            <a:off x="6332708" y="3764607"/>
            <a:ext cx="778213" cy="1588"/>
          </a:xfrm>
          <a:prstGeom prst="straightConnector1">
            <a:avLst/>
          </a:prstGeom>
          <a:noFill/>
          <a:ln w="1905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9"/>
          <p:cNvSpPr>
            <a:spLocks noGrp="1"/>
          </p:cNvSpPr>
          <p:nvPr>
            <p:ph type="title"/>
          </p:nvPr>
        </p:nvSpPr>
        <p:spPr/>
        <p:txBody>
          <a:bodyPr/>
          <a:lstStyle/>
          <a:p>
            <a:pPr eaLnBrk="1" hangingPunct="1"/>
            <a:r>
              <a:rPr lang="en-US" altLang="zh-CN" sz="2400" dirty="0" smtClean="0">
                <a:ea typeface="宋体" pitchFamily="2" charset="-122"/>
              </a:rPr>
              <a:t>Assumptions Used in SEC Can Be Detrimental</a:t>
            </a:r>
          </a:p>
        </p:txBody>
      </p:sp>
      <p:sp>
        <p:nvSpPr>
          <p:cNvPr id="5" name="Rectangle 3"/>
          <p:cNvSpPr txBox="1">
            <a:spLocks noChangeArrowheads="1"/>
          </p:cNvSpPr>
          <p:nvPr/>
        </p:nvSpPr>
        <p:spPr bwMode="auto">
          <a:xfrm>
            <a:off x="339725" y="5000625"/>
            <a:ext cx="8453438" cy="1209676"/>
          </a:xfrm>
          <a:prstGeom prst="rect">
            <a:avLst/>
          </a:prstGeom>
          <a:solidFill>
            <a:srgbClr val="FFFFFF"/>
          </a:solidFill>
          <a:ln w="9525">
            <a:solidFill>
              <a:srgbClr val="000000"/>
            </a:solidFill>
            <a:miter lim="800000"/>
            <a:headEnd/>
            <a:tailEnd/>
          </a:ln>
        </p:spPr>
        <p:txBody>
          <a:bodyPr/>
          <a:lstStyle/>
          <a:p>
            <a:pPr indent="1588">
              <a:spcAft>
                <a:spcPts val="1200"/>
              </a:spcAft>
            </a:pPr>
            <a:r>
              <a:rPr lang="en-US" altLang="zh-CN" sz="1600" b="1" dirty="0">
                <a:latin typeface="Calibri" pitchFamily="34" charset="0"/>
              </a:rPr>
              <a:t>Size exclusion chromatography of native and reduced, carboxymethylated </a:t>
            </a:r>
            <a:r>
              <a:rPr lang="en-US" altLang="zh-CN" sz="1600" b="1" dirty="0" smtClean="0">
                <a:latin typeface="Calibri" pitchFamily="34" charset="0"/>
              </a:rPr>
              <a:t>Rnase</a:t>
            </a:r>
            <a:endParaRPr lang="en-US" altLang="zh-CN" sz="1600" b="1" dirty="0">
              <a:latin typeface="Calibri" pitchFamily="34" charset="0"/>
            </a:endParaRPr>
          </a:p>
          <a:p>
            <a:pPr indent="1588"/>
            <a:r>
              <a:rPr lang="en-US" altLang="zh-CN" sz="1600" dirty="0" smtClean="0">
                <a:latin typeface="Calibri" pitchFamily="34" charset="0"/>
              </a:rPr>
              <a:t>Adapted </a:t>
            </a:r>
            <a:r>
              <a:rPr lang="en-US" altLang="zh-CN" sz="1600" dirty="0">
                <a:latin typeface="Calibri" pitchFamily="34" charset="0"/>
              </a:rPr>
              <a:t>from “Size-exclusion chromatography with on-line light-scattering, absorbance, and refractive index detectors for studying proteins and their interactions” by J. Wen, </a:t>
            </a:r>
            <a:r>
              <a:rPr lang="en-US" altLang="zh-CN" sz="1600" i="1" dirty="0">
                <a:latin typeface="Calibri" pitchFamily="34" charset="0"/>
              </a:rPr>
              <a:t>et al.</a:t>
            </a:r>
            <a:r>
              <a:rPr lang="en-US" altLang="zh-CN" sz="1600" dirty="0">
                <a:latin typeface="Calibri" pitchFamily="34" charset="0"/>
              </a:rPr>
              <a:t>, </a:t>
            </a:r>
            <a:r>
              <a:rPr lang="en-US" altLang="zh-CN" sz="1600" i="1" dirty="0">
                <a:latin typeface="Calibri" pitchFamily="34" charset="0"/>
              </a:rPr>
              <a:t>Anal. Biochem. </a:t>
            </a:r>
            <a:r>
              <a:rPr lang="en-US" altLang="zh-CN" sz="1600" b="1" dirty="0">
                <a:latin typeface="Calibri" pitchFamily="34" charset="0"/>
              </a:rPr>
              <a:t>240</a:t>
            </a:r>
            <a:r>
              <a:rPr lang="en-US" altLang="zh-CN" sz="1600" dirty="0">
                <a:latin typeface="Calibri" pitchFamily="34" charset="0"/>
              </a:rPr>
              <a:t> 155–166 (1996).</a:t>
            </a:r>
            <a:endParaRPr lang="en-US" altLang="zh-CN" sz="1600" b="1" dirty="0">
              <a:latin typeface="Calibri" pitchFamily="34" charset="0"/>
            </a:endParaRPr>
          </a:p>
        </p:txBody>
      </p:sp>
      <p:pic>
        <p:nvPicPr>
          <p:cNvPr id="6" name="Picture 4" descr="wen article"/>
          <p:cNvPicPr>
            <a:picLocks noChangeAspect="1" noChangeArrowheads="1"/>
          </p:cNvPicPr>
          <p:nvPr/>
        </p:nvPicPr>
        <p:blipFill>
          <a:blip r:embed="rId3" cstate="print"/>
          <a:srcRect t="4679" b="1660"/>
          <a:stretch>
            <a:fillRect/>
          </a:stretch>
        </p:blipFill>
        <p:spPr bwMode="auto">
          <a:xfrm>
            <a:off x="5257800" y="895350"/>
            <a:ext cx="3535363" cy="4067175"/>
          </a:xfrm>
          <a:prstGeom prst="rect">
            <a:avLst/>
          </a:prstGeom>
          <a:noFill/>
          <a:ln w="9525">
            <a:noFill/>
            <a:miter lim="800000"/>
            <a:headEnd/>
            <a:tailEnd/>
          </a:ln>
        </p:spPr>
      </p:pic>
      <p:sp>
        <p:nvSpPr>
          <p:cNvPr id="7" name="Text Box 5"/>
          <p:cNvSpPr txBox="1">
            <a:spLocks noChangeArrowheads="1"/>
          </p:cNvSpPr>
          <p:nvPr/>
        </p:nvSpPr>
        <p:spPr bwMode="auto">
          <a:xfrm>
            <a:off x="438150" y="1332160"/>
            <a:ext cx="4762500" cy="3231654"/>
          </a:xfrm>
          <a:prstGeom prst="rect">
            <a:avLst/>
          </a:prstGeom>
          <a:noFill/>
          <a:ln w="25400">
            <a:noFill/>
            <a:miter lim="800000"/>
            <a:headEnd type="none" w="sm" len="sm"/>
            <a:tailEnd type="none" w="sm" len="sm"/>
          </a:ln>
        </p:spPr>
        <p:txBody>
          <a:bodyPr wrap="square">
            <a:spAutoFit/>
          </a:bodyPr>
          <a:lstStyle/>
          <a:p>
            <a:pPr algn="l">
              <a:spcBef>
                <a:spcPct val="50000"/>
              </a:spcBef>
            </a:pPr>
            <a:r>
              <a:rPr lang="en-US" altLang="zh-CN" sz="2400" b="1" i="1" dirty="0">
                <a:solidFill>
                  <a:srgbClr val="0000FF"/>
                </a:solidFill>
                <a:latin typeface="Calibri" pitchFamily="34" charset="0"/>
              </a:rPr>
              <a:t>Traditional SEC assumes</a:t>
            </a:r>
            <a:r>
              <a:rPr lang="en-US" altLang="zh-TW" sz="2400" b="1" i="1" dirty="0">
                <a:solidFill>
                  <a:srgbClr val="0000FF"/>
                </a:solidFill>
                <a:latin typeface="Calibri" pitchFamily="34" charset="0"/>
              </a:rPr>
              <a:t> that </a:t>
            </a:r>
            <a:r>
              <a:rPr lang="en-US" altLang="zh-TW" sz="2400" b="1" i="1" dirty="0" smtClean="0">
                <a:solidFill>
                  <a:srgbClr val="0000FF"/>
                </a:solidFill>
                <a:latin typeface="Calibri" pitchFamily="34" charset="0"/>
              </a:rPr>
              <a:t>the sample </a:t>
            </a:r>
            <a:r>
              <a:rPr lang="en-US" altLang="zh-TW" sz="2400" b="1" i="1" dirty="0">
                <a:solidFill>
                  <a:srgbClr val="0000FF"/>
                </a:solidFill>
                <a:latin typeface="Calibri" pitchFamily="34" charset="0"/>
              </a:rPr>
              <a:t>of interest:</a:t>
            </a:r>
            <a:r>
              <a:rPr lang="en-US" altLang="zh-TW" sz="2400" b="1" dirty="0">
                <a:solidFill>
                  <a:srgbClr val="0000FF"/>
                </a:solidFill>
                <a:latin typeface="Calibri" pitchFamily="34" charset="0"/>
              </a:rPr>
              <a:t> </a:t>
            </a:r>
          </a:p>
          <a:p>
            <a:pPr marL="285750" indent="-285750" algn="l">
              <a:spcBef>
                <a:spcPct val="50000"/>
              </a:spcBef>
              <a:buSzPct val="80000"/>
              <a:buFontTx/>
              <a:buChar char="•"/>
            </a:pPr>
            <a:r>
              <a:rPr lang="en-US" altLang="zh-TW" sz="2400" dirty="0" smtClean="0">
                <a:solidFill>
                  <a:srgbClr val="0000FF"/>
                </a:solidFill>
                <a:latin typeface="Calibri" pitchFamily="34" charset="0"/>
              </a:rPr>
              <a:t>has </a:t>
            </a:r>
            <a:r>
              <a:rPr lang="en-US" altLang="zh-TW" sz="2400" dirty="0">
                <a:solidFill>
                  <a:srgbClr val="0000FF"/>
                </a:solidFill>
                <a:latin typeface="Calibri" pitchFamily="34" charset="0"/>
              </a:rPr>
              <a:t>the same conformation as </a:t>
            </a:r>
            <a:r>
              <a:rPr lang="en-US" altLang="zh-TW" sz="2400" dirty="0" smtClean="0">
                <a:solidFill>
                  <a:srgbClr val="0000FF"/>
                </a:solidFill>
                <a:latin typeface="Calibri" pitchFamily="34" charset="0"/>
              </a:rPr>
              <a:t>standards</a:t>
            </a:r>
            <a:endParaRPr lang="en-US" altLang="zh-TW" sz="2400" dirty="0">
              <a:solidFill>
                <a:srgbClr val="0000FF"/>
              </a:solidFill>
              <a:latin typeface="Calibri" pitchFamily="34" charset="0"/>
            </a:endParaRPr>
          </a:p>
          <a:p>
            <a:pPr marL="285750" indent="-285750" algn="l">
              <a:spcBef>
                <a:spcPct val="50000"/>
              </a:spcBef>
              <a:buSzPct val="80000"/>
              <a:buFontTx/>
              <a:buChar char="•"/>
            </a:pPr>
            <a:r>
              <a:rPr lang="en-US" altLang="zh-TW" sz="2400" dirty="0" smtClean="0">
                <a:solidFill>
                  <a:srgbClr val="0000FF"/>
                </a:solidFill>
                <a:latin typeface="Calibri" pitchFamily="34" charset="0"/>
              </a:rPr>
              <a:t>has </a:t>
            </a:r>
            <a:r>
              <a:rPr lang="en-US" altLang="zh-TW" sz="2400" dirty="0">
                <a:solidFill>
                  <a:srgbClr val="0000FF"/>
                </a:solidFill>
                <a:latin typeface="Calibri" pitchFamily="34" charset="0"/>
              </a:rPr>
              <a:t>the same density as standards</a:t>
            </a:r>
          </a:p>
          <a:p>
            <a:pPr marL="285750" indent="-285750" algn="l">
              <a:spcBef>
                <a:spcPct val="50000"/>
              </a:spcBef>
              <a:buSzPct val="80000"/>
              <a:buFontTx/>
              <a:buChar char="•"/>
            </a:pPr>
            <a:r>
              <a:rPr lang="en-US" altLang="zh-TW" sz="2400" dirty="0" smtClean="0">
                <a:solidFill>
                  <a:srgbClr val="0000FF"/>
                </a:solidFill>
                <a:latin typeface="Calibri" pitchFamily="34" charset="0"/>
              </a:rPr>
              <a:t>does </a:t>
            </a:r>
            <a:r>
              <a:rPr lang="en-US" altLang="zh-TW" sz="2400" dirty="0">
                <a:solidFill>
                  <a:srgbClr val="0000FF"/>
                </a:solidFill>
                <a:latin typeface="Calibri" pitchFamily="34" charset="0"/>
              </a:rPr>
              <a:t>not interact with the column packing</a:t>
            </a:r>
            <a:endParaRPr lang="en-US" altLang="zh-CN" sz="2400" dirty="0">
              <a:solidFill>
                <a:srgbClr val="0000FF"/>
              </a:solidFill>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r>
              <a:rPr lang="en-US" dirty="0" smtClean="0"/>
              <a:t>Polymer Characterization Needs</a:t>
            </a:r>
          </a:p>
        </p:txBody>
      </p:sp>
      <p:grpSp>
        <p:nvGrpSpPr>
          <p:cNvPr id="21" name="Group 20"/>
          <p:cNvGrpSpPr/>
          <p:nvPr/>
        </p:nvGrpSpPr>
        <p:grpSpPr>
          <a:xfrm>
            <a:off x="4649765" y="2640682"/>
            <a:ext cx="4132794" cy="3532752"/>
            <a:chOff x="252641" y="1780858"/>
            <a:chExt cx="4132794" cy="3532752"/>
          </a:xfrm>
        </p:grpSpPr>
        <p:sp>
          <p:nvSpPr>
            <p:cNvPr id="17413" name="TextBox 7"/>
            <p:cNvSpPr txBox="1">
              <a:spLocks noChangeArrowheads="1"/>
            </p:cNvSpPr>
            <p:nvPr/>
          </p:nvSpPr>
          <p:spPr bwMode="auto">
            <a:xfrm>
              <a:off x="1933932" y="4790390"/>
              <a:ext cx="770212" cy="523220"/>
            </a:xfrm>
            <a:prstGeom prst="rect">
              <a:avLst/>
            </a:prstGeom>
            <a:noFill/>
            <a:ln w="9525">
              <a:noFill/>
              <a:miter lim="800000"/>
              <a:headEnd/>
              <a:tailEnd/>
            </a:ln>
          </p:spPr>
          <p:txBody>
            <a:bodyPr wrap="none">
              <a:spAutoFit/>
            </a:bodyPr>
            <a:lstStyle/>
            <a:p>
              <a:r>
                <a:rPr lang="en-US" sz="2800" b="1" i="1" dirty="0">
                  <a:latin typeface="Calibri" pitchFamily="34" charset="0"/>
                </a:rPr>
                <a:t>BSA</a:t>
              </a:r>
            </a:p>
          </p:txBody>
        </p:sp>
        <p:grpSp>
          <p:nvGrpSpPr>
            <p:cNvPr id="29" name="Group 28"/>
            <p:cNvGrpSpPr/>
            <p:nvPr/>
          </p:nvGrpSpPr>
          <p:grpSpPr>
            <a:xfrm>
              <a:off x="252641" y="1780858"/>
              <a:ext cx="4132794" cy="2904610"/>
              <a:chOff x="285299" y="1455738"/>
              <a:chExt cx="4132794" cy="2904610"/>
            </a:xfrm>
          </p:grpSpPr>
          <p:pic>
            <p:nvPicPr>
              <p:cNvPr id="92164" name="Picture 4"/>
              <p:cNvPicPr>
                <a:picLocks noChangeAspect="1" noChangeArrowheads="1"/>
              </p:cNvPicPr>
              <p:nvPr/>
            </p:nvPicPr>
            <p:blipFill>
              <a:blip r:embed="rId4" cstate="print"/>
              <a:srcRect/>
              <a:stretch>
                <a:fillRect/>
              </a:stretch>
            </p:blipFill>
            <p:spPr bwMode="auto">
              <a:xfrm>
                <a:off x="285299" y="1455738"/>
                <a:ext cx="4132794" cy="2904610"/>
              </a:xfrm>
              <a:prstGeom prst="rect">
                <a:avLst/>
              </a:prstGeom>
              <a:noFill/>
              <a:ln w="9525">
                <a:noFill/>
                <a:miter lim="800000"/>
                <a:headEnd/>
                <a:tailEnd/>
              </a:ln>
              <a:effectLst/>
            </p:spPr>
          </p:pic>
          <p:sp>
            <p:nvSpPr>
              <p:cNvPr id="17416" name="TextBox 7"/>
              <p:cNvSpPr txBox="1">
                <a:spLocks noChangeArrowheads="1"/>
              </p:cNvSpPr>
              <p:nvPr/>
            </p:nvSpPr>
            <p:spPr bwMode="auto">
              <a:xfrm>
                <a:off x="1894114" y="3145990"/>
                <a:ext cx="498475" cy="400050"/>
              </a:xfrm>
              <a:prstGeom prst="rect">
                <a:avLst/>
              </a:prstGeom>
              <a:noFill/>
              <a:ln w="9525">
                <a:noFill/>
                <a:miter lim="800000"/>
                <a:headEnd/>
                <a:tailEnd/>
              </a:ln>
            </p:spPr>
            <p:txBody>
              <a:bodyPr wrap="none">
                <a:spAutoFit/>
              </a:bodyPr>
              <a:lstStyle/>
              <a:p>
                <a:r>
                  <a:rPr lang="en-US" sz="2000" dirty="0"/>
                  <a:t>LS</a:t>
                </a:r>
              </a:p>
            </p:txBody>
          </p:sp>
          <p:sp>
            <p:nvSpPr>
              <p:cNvPr id="17418" name="TextBox 9"/>
              <p:cNvSpPr txBox="1">
                <a:spLocks noChangeArrowheads="1"/>
              </p:cNvSpPr>
              <p:nvPr/>
            </p:nvSpPr>
            <p:spPr bwMode="auto">
              <a:xfrm>
                <a:off x="2808514" y="3156876"/>
                <a:ext cx="441146" cy="400110"/>
              </a:xfrm>
              <a:prstGeom prst="rect">
                <a:avLst/>
              </a:prstGeom>
              <a:noFill/>
              <a:ln w="9525">
                <a:noFill/>
                <a:miter lim="800000"/>
                <a:headEnd/>
                <a:tailEnd/>
              </a:ln>
            </p:spPr>
            <p:txBody>
              <a:bodyPr wrap="none">
                <a:spAutoFit/>
              </a:bodyPr>
              <a:lstStyle/>
              <a:p>
                <a:r>
                  <a:rPr lang="en-US" sz="2000" dirty="0"/>
                  <a:t>RI</a:t>
                </a:r>
              </a:p>
            </p:txBody>
          </p:sp>
          <p:sp>
            <p:nvSpPr>
              <p:cNvPr id="17419" name="TextBox 10"/>
              <p:cNvSpPr txBox="1">
                <a:spLocks noChangeArrowheads="1"/>
              </p:cNvSpPr>
              <p:nvPr/>
            </p:nvSpPr>
            <p:spPr bwMode="auto">
              <a:xfrm>
                <a:off x="2005617" y="1781315"/>
                <a:ext cx="1508746" cy="400110"/>
              </a:xfrm>
              <a:prstGeom prst="rect">
                <a:avLst/>
              </a:prstGeom>
              <a:noFill/>
              <a:ln w="9525">
                <a:noFill/>
                <a:miter lim="800000"/>
                <a:headEnd/>
                <a:tailEnd/>
              </a:ln>
            </p:spPr>
            <p:txBody>
              <a:bodyPr wrap="none">
                <a:spAutoFit/>
              </a:bodyPr>
              <a:lstStyle/>
              <a:p>
                <a:r>
                  <a:rPr lang="en-US" sz="2000" dirty="0" smtClean="0"/>
                  <a:t>Molar Mass</a:t>
                </a:r>
                <a:endParaRPr lang="en-US" sz="2000" dirty="0"/>
              </a:p>
            </p:txBody>
          </p:sp>
          <p:cxnSp>
            <p:nvCxnSpPr>
              <p:cNvPr id="17421" name="Straight Arrow Connector 13"/>
              <p:cNvCxnSpPr>
                <a:cxnSpLocks noChangeShapeType="1"/>
              </p:cNvCxnSpPr>
              <p:nvPr/>
            </p:nvCxnSpPr>
            <p:spPr bwMode="auto">
              <a:xfrm>
                <a:off x="2264228" y="3472562"/>
                <a:ext cx="228600" cy="152400"/>
              </a:xfrm>
              <a:prstGeom prst="straightConnector1">
                <a:avLst/>
              </a:prstGeom>
              <a:noFill/>
              <a:ln w="9525" algn="ctr">
                <a:solidFill>
                  <a:srgbClr val="FF0000"/>
                </a:solidFill>
                <a:round/>
                <a:headEnd/>
                <a:tailEnd type="arrow" w="med" len="med"/>
              </a:ln>
            </p:spPr>
          </p:cxnSp>
          <p:cxnSp>
            <p:nvCxnSpPr>
              <p:cNvPr id="17422" name="Straight Arrow Connector 14"/>
              <p:cNvCxnSpPr>
                <a:cxnSpLocks noChangeShapeType="1"/>
              </p:cNvCxnSpPr>
              <p:nvPr/>
            </p:nvCxnSpPr>
            <p:spPr bwMode="auto">
              <a:xfrm rot="5400000">
                <a:off x="2737757" y="3520414"/>
                <a:ext cx="228600" cy="152400"/>
              </a:xfrm>
              <a:prstGeom prst="straightConnector1">
                <a:avLst/>
              </a:prstGeom>
              <a:noFill/>
              <a:ln w="9525" algn="ctr">
                <a:solidFill>
                  <a:srgbClr val="0000FF"/>
                </a:solidFill>
                <a:round/>
                <a:headEnd/>
                <a:tailEnd type="arrow" w="med" len="med"/>
              </a:ln>
            </p:spPr>
          </p:cxnSp>
          <p:cxnSp>
            <p:nvCxnSpPr>
              <p:cNvPr id="17423" name="Straight Arrow Connector 21"/>
              <p:cNvCxnSpPr>
                <a:cxnSpLocks noChangeShapeType="1"/>
              </p:cNvCxnSpPr>
              <p:nvPr/>
            </p:nvCxnSpPr>
            <p:spPr bwMode="auto">
              <a:xfrm rot="10800000" flipV="1">
                <a:off x="2385106" y="2098467"/>
                <a:ext cx="304800" cy="228600"/>
              </a:xfrm>
              <a:prstGeom prst="straightConnector1">
                <a:avLst/>
              </a:prstGeom>
              <a:noFill/>
              <a:ln w="9525" algn="ctr">
                <a:solidFill>
                  <a:srgbClr val="000000"/>
                </a:solidFill>
                <a:round/>
                <a:headEnd/>
                <a:tailEnd type="arrow" w="med" len="med"/>
              </a:ln>
            </p:spPr>
          </p:cxnSp>
        </p:grpSp>
      </p:grpSp>
      <p:grpSp>
        <p:nvGrpSpPr>
          <p:cNvPr id="22" name="Group 21"/>
          <p:cNvGrpSpPr/>
          <p:nvPr/>
        </p:nvGrpSpPr>
        <p:grpSpPr>
          <a:xfrm>
            <a:off x="298606" y="2640682"/>
            <a:ext cx="4132794" cy="3532752"/>
            <a:chOff x="4699453" y="1780858"/>
            <a:chExt cx="4132794" cy="3532752"/>
          </a:xfrm>
        </p:grpSpPr>
        <p:sp>
          <p:nvSpPr>
            <p:cNvPr id="17414" name="TextBox 8"/>
            <p:cNvSpPr txBox="1">
              <a:spLocks noChangeArrowheads="1"/>
            </p:cNvSpPr>
            <p:nvPr/>
          </p:nvSpPr>
          <p:spPr bwMode="auto">
            <a:xfrm>
              <a:off x="6082362" y="4790390"/>
              <a:ext cx="1366977" cy="523220"/>
            </a:xfrm>
            <a:prstGeom prst="rect">
              <a:avLst/>
            </a:prstGeom>
            <a:noFill/>
            <a:ln w="9525">
              <a:noFill/>
              <a:miter lim="800000"/>
              <a:headEnd/>
              <a:tailEnd/>
            </a:ln>
          </p:spPr>
          <p:txBody>
            <a:bodyPr wrap="none">
              <a:spAutoFit/>
            </a:bodyPr>
            <a:lstStyle/>
            <a:p>
              <a:r>
                <a:rPr lang="en-US" sz="2800" b="1" i="1" dirty="0">
                  <a:latin typeface="Calibri" pitchFamily="34" charset="0"/>
                </a:rPr>
                <a:t>Dextran</a:t>
              </a:r>
            </a:p>
          </p:txBody>
        </p:sp>
        <p:grpSp>
          <p:nvGrpSpPr>
            <p:cNvPr id="28" name="Group 27"/>
            <p:cNvGrpSpPr/>
            <p:nvPr/>
          </p:nvGrpSpPr>
          <p:grpSpPr>
            <a:xfrm>
              <a:off x="4699453" y="1780858"/>
              <a:ext cx="4132794" cy="2913575"/>
              <a:chOff x="4732111" y="1455738"/>
              <a:chExt cx="4132794" cy="2913575"/>
            </a:xfrm>
          </p:grpSpPr>
          <p:pic>
            <p:nvPicPr>
              <p:cNvPr id="92166" name="Picture 6"/>
              <p:cNvPicPr>
                <a:picLocks noChangeAspect="1" noChangeArrowheads="1"/>
              </p:cNvPicPr>
              <p:nvPr/>
            </p:nvPicPr>
            <p:blipFill>
              <a:blip r:embed="rId5" cstate="print"/>
              <a:srcRect/>
              <a:stretch>
                <a:fillRect/>
              </a:stretch>
            </p:blipFill>
            <p:spPr bwMode="auto">
              <a:xfrm>
                <a:off x="4732111" y="1455738"/>
                <a:ext cx="4132794" cy="2913575"/>
              </a:xfrm>
              <a:prstGeom prst="rect">
                <a:avLst/>
              </a:prstGeom>
              <a:noFill/>
              <a:ln w="9525">
                <a:noFill/>
                <a:miter lim="800000"/>
                <a:headEnd/>
                <a:tailEnd/>
              </a:ln>
              <a:effectLst/>
            </p:spPr>
          </p:pic>
          <p:sp>
            <p:nvSpPr>
              <p:cNvPr id="17415" name="TextBox 6"/>
              <p:cNvSpPr txBox="1">
                <a:spLocks noChangeArrowheads="1"/>
              </p:cNvSpPr>
              <p:nvPr/>
            </p:nvSpPr>
            <p:spPr bwMode="auto">
              <a:xfrm>
                <a:off x="5791201" y="3178648"/>
                <a:ext cx="498475" cy="400050"/>
              </a:xfrm>
              <a:prstGeom prst="rect">
                <a:avLst/>
              </a:prstGeom>
              <a:noFill/>
              <a:ln w="9525">
                <a:noFill/>
                <a:miter lim="800000"/>
                <a:headEnd/>
                <a:tailEnd/>
              </a:ln>
            </p:spPr>
            <p:txBody>
              <a:bodyPr wrap="none">
                <a:spAutoFit/>
              </a:bodyPr>
              <a:lstStyle/>
              <a:p>
                <a:r>
                  <a:rPr lang="en-US" sz="2000" dirty="0"/>
                  <a:t>LS</a:t>
                </a:r>
              </a:p>
            </p:txBody>
          </p:sp>
          <p:sp>
            <p:nvSpPr>
              <p:cNvPr id="17417" name="TextBox 8"/>
              <p:cNvSpPr txBox="1">
                <a:spLocks noChangeArrowheads="1"/>
              </p:cNvSpPr>
              <p:nvPr/>
            </p:nvSpPr>
            <p:spPr bwMode="auto">
              <a:xfrm>
                <a:off x="8137524" y="2686522"/>
                <a:ext cx="441146" cy="400110"/>
              </a:xfrm>
              <a:prstGeom prst="rect">
                <a:avLst/>
              </a:prstGeom>
              <a:noFill/>
              <a:ln w="9525">
                <a:noFill/>
                <a:miter lim="800000"/>
                <a:headEnd/>
                <a:tailEnd/>
              </a:ln>
            </p:spPr>
            <p:txBody>
              <a:bodyPr wrap="none">
                <a:spAutoFit/>
              </a:bodyPr>
              <a:lstStyle/>
              <a:p>
                <a:r>
                  <a:rPr lang="en-US" sz="2000" dirty="0"/>
                  <a:t>RI</a:t>
                </a:r>
              </a:p>
            </p:txBody>
          </p:sp>
          <p:sp>
            <p:nvSpPr>
              <p:cNvPr id="17420" name="TextBox 11"/>
              <p:cNvSpPr txBox="1">
                <a:spLocks noChangeArrowheads="1"/>
              </p:cNvSpPr>
              <p:nvPr/>
            </p:nvSpPr>
            <p:spPr bwMode="auto">
              <a:xfrm>
                <a:off x="5782989" y="2355289"/>
                <a:ext cx="825867" cy="707886"/>
              </a:xfrm>
              <a:prstGeom prst="rect">
                <a:avLst/>
              </a:prstGeom>
              <a:noFill/>
              <a:ln w="9525">
                <a:noFill/>
                <a:miter lim="800000"/>
                <a:headEnd/>
                <a:tailEnd/>
              </a:ln>
            </p:spPr>
            <p:txBody>
              <a:bodyPr wrap="none">
                <a:spAutoFit/>
              </a:bodyPr>
              <a:lstStyle/>
              <a:p>
                <a:r>
                  <a:rPr lang="en-US" sz="2000" dirty="0" smtClean="0"/>
                  <a:t>Molar</a:t>
                </a:r>
                <a:br>
                  <a:rPr lang="en-US" sz="2000" dirty="0" smtClean="0"/>
                </a:br>
                <a:r>
                  <a:rPr lang="en-US" sz="2000" dirty="0" smtClean="0"/>
                  <a:t>Mass</a:t>
                </a:r>
                <a:endParaRPr lang="en-US" sz="2000" dirty="0"/>
              </a:p>
            </p:txBody>
          </p:sp>
          <p:cxnSp>
            <p:nvCxnSpPr>
              <p:cNvPr id="17425" name="Straight Arrow Connector 26"/>
              <p:cNvCxnSpPr>
                <a:cxnSpLocks noChangeShapeType="1"/>
              </p:cNvCxnSpPr>
              <p:nvPr/>
            </p:nvCxnSpPr>
            <p:spPr bwMode="auto">
              <a:xfrm>
                <a:off x="6226628" y="3407247"/>
                <a:ext cx="228600" cy="152400"/>
              </a:xfrm>
              <a:prstGeom prst="straightConnector1">
                <a:avLst/>
              </a:prstGeom>
              <a:noFill/>
              <a:ln w="9525" algn="ctr">
                <a:solidFill>
                  <a:srgbClr val="FF0000"/>
                </a:solidFill>
                <a:round/>
                <a:headEnd/>
                <a:tailEnd type="arrow" w="med" len="med"/>
              </a:ln>
            </p:spPr>
          </p:cxnSp>
          <p:cxnSp>
            <p:nvCxnSpPr>
              <p:cNvPr id="17426" name="Straight Arrow Connector 27"/>
              <p:cNvCxnSpPr>
                <a:cxnSpLocks noChangeShapeType="1"/>
              </p:cNvCxnSpPr>
              <p:nvPr/>
            </p:nvCxnSpPr>
            <p:spPr bwMode="auto">
              <a:xfrm rot="10800000">
                <a:off x="7813449" y="2899020"/>
                <a:ext cx="357187" cy="1587"/>
              </a:xfrm>
              <a:prstGeom prst="straightConnector1">
                <a:avLst/>
              </a:prstGeom>
              <a:noFill/>
              <a:ln w="9525" algn="ctr">
                <a:solidFill>
                  <a:srgbClr val="0000FF"/>
                </a:solidFill>
                <a:round/>
                <a:headEnd/>
                <a:tailEnd type="arrow" w="med" len="med"/>
              </a:ln>
            </p:spPr>
          </p:cxnSp>
          <p:cxnSp>
            <p:nvCxnSpPr>
              <p:cNvPr id="25" name="Straight Arrow Connector 27"/>
              <p:cNvCxnSpPr>
                <a:cxnSpLocks noChangeShapeType="1"/>
              </p:cNvCxnSpPr>
              <p:nvPr/>
            </p:nvCxnSpPr>
            <p:spPr bwMode="auto">
              <a:xfrm flipV="1">
                <a:off x="6179181" y="2223275"/>
                <a:ext cx="235525" cy="180108"/>
              </a:xfrm>
              <a:prstGeom prst="straightConnector1">
                <a:avLst/>
              </a:prstGeom>
              <a:noFill/>
              <a:ln w="9525" algn="ctr">
                <a:solidFill>
                  <a:srgbClr val="000000"/>
                </a:solidFill>
                <a:round/>
                <a:headEnd/>
                <a:tailEnd type="arrow" w="med" len="med"/>
              </a:ln>
            </p:spPr>
          </p:cxnSp>
        </p:grpSp>
      </p:grpSp>
      <p:sp>
        <p:nvSpPr>
          <p:cNvPr id="23" name="TextBox 22"/>
          <p:cNvSpPr txBox="1"/>
          <p:nvPr/>
        </p:nvSpPr>
        <p:spPr>
          <a:xfrm>
            <a:off x="468075" y="1030149"/>
            <a:ext cx="8226899" cy="1200329"/>
          </a:xfrm>
          <a:prstGeom prst="rect">
            <a:avLst/>
          </a:prstGeom>
          <a:noFill/>
        </p:spPr>
        <p:txBody>
          <a:bodyPr wrap="square" rtlCol="0">
            <a:spAutoFit/>
          </a:bodyPr>
          <a:lstStyle/>
          <a:p>
            <a:pPr marL="3206750" indent="-3206750" algn="l"/>
            <a:r>
              <a:rPr lang="en-US" sz="2400" b="1" dirty="0" smtClean="0">
                <a:latin typeface="Calibri" pitchFamily="34" charset="0"/>
              </a:rPr>
              <a:t>Polydisperse samples:</a:t>
            </a:r>
            <a:r>
              <a:rPr lang="en-US" sz="2400" dirty="0" smtClean="0">
                <a:latin typeface="Calibri" pitchFamily="34" charset="0"/>
              </a:rPr>
              <a:t>	M</a:t>
            </a:r>
            <a:r>
              <a:rPr lang="en-US" sz="2400" baseline="-25000" dirty="0" smtClean="0">
                <a:latin typeface="Calibri" pitchFamily="34" charset="0"/>
              </a:rPr>
              <a:t>n</a:t>
            </a:r>
            <a:r>
              <a:rPr lang="en-US" sz="2400" dirty="0" smtClean="0">
                <a:latin typeface="Calibri" pitchFamily="34" charset="0"/>
              </a:rPr>
              <a:t>, M</a:t>
            </a:r>
            <a:r>
              <a:rPr lang="en-US" sz="2400" baseline="-25000" dirty="0" smtClean="0">
                <a:latin typeface="Calibri" pitchFamily="34" charset="0"/>
              </a:rPr>
              <a:t>w</a:t>
            </a:r>
            <a:r>
              <a:rPr lang="en-US" sz="2400" dirty="0" smtClean="0">
                <a:latin typeface="Calibri" pitchFamily="34" charset="0"/>
              </a:rPr>
              <a:t>, M</a:t>
            </a:r>
            <a:r>
              <a:rPr lang="en-US" sz="2400" baseline="-25000" dirty="0" smtClean="0">
                <a:latin typeface="Calibri" pitchFamily="34" charset="0"/>
              </a:rPr>
              <a:t>z</a:t>
            </a:r>
            <a:r>
              <a:rPr lang="en-US" sz="2400" dirty="0" smtClean="0">
                <a:latin typeface="Calibri" pitchFamily="34" charset="0"/>
              </a:rPr>
              <a:t>, polydispersity (M</a:t>
            </a:r>
            <a:r>
              <a:rPr lang="en-US" sz="2400" baseline="-25000" dirty="0" smtClean="0">
                <a:latin typeface="Calibri" pitchFamily="34" charset="0"/>
              </a:rPr>
              <a:t>w</a:t>
            </a:r>
            <a:r>
              <a:rPr lang="en-US" sz="2400" dirty="0" smtClean="0">
                <a:latin typeface="Calibri" pitchFamily="34" charset="0"/>
              </a:rPr>
              <a:t>/M</a:t>
            </a:r>
            <a:r>
              <a:rPr lang="en-US" sz="2400" baseline="-25000" dirty="0" smtClean="0">
                <a:latin typeface="Calibri" pitchFamily="34" charset="0"/>
              </a:rPr>
              <a:t>n</a:t>
            </a:r>
            <a:r>
              <a:rPr lang="en-US" sz="2400" dirty="0" smtClean="0">
                <a:latin typeface="Calibri" pitchFamily="34" charset="0"/>
              </a:rPr>
              <a:t>)</a:t>
            </a:r>
          </a:p>
          <a:p>
            <a:pPr marL="3206750" indent="-3206750" algn="l"/>
            <a:r>
              <a:rPr lang="en-US" sz="2400" b="1" dirty="0" smtClean="0">
                <a:latin typeface="Calibri" pitchFamily="34" charset="0"/>
              </a:rPr>
              <a:t>Monodisperse samples:  	</a:t>
            </a:r>
            <a:r>
              <a:rPr lang="en-US" sz="2400" dirty="0" smtClean="0">
                <a:latin typeface="Calibri" pitchFamily="34" charset="0"/>
              </a:rPr>
              <a:t>Detect, identify and quantify aggregates and fragments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p:cTn id="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3">
                                            <p:txEl>
                                              <p:pRg st="1" end="1"/>
                                            </p:txEl>
                                          </p:spTgt>
                                        </p:tgtEl>
                                        <p:attrNameLst>
                                          <p:attrName>style.visibility</p:attrName>
                                        </p:attrNameLst>
                                      </p:cBhvr>
                                      <p:to>
                                        <p:strVal val="visible"/>
                                      </p:to>
                                    </p:set>
                                    <p:anim calcmode="lin" valueType="num">
                                      <p:cBhvr>
                                        <p:cTn id="21" dur="500" fill="hold"/>
                                        <p:tgtEl>
                                          <p:spTgt spid="2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2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2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sz="2900" dirty="0" smtClean="0"/>
              <a:t>Typical MALS/Chromatography Setup</a:t>
            </a:r>
          </a:p>
        </p:txBody>
      </p:sp>
      <p:pic>
        <p:nvPicPr>
          <p:cNvPr id="5" name="Picture 2" descr="\\Wyatt-data\Users\skuebler\Presentations\LCGC Webcast\MALS-SEC Set-up Rework_White.jpg"/>
          <p:cNvPicPr>
            <a:picLocks noChangeAspect="1" noChangeArrowheads="1"/>
          </p:cNvPicPr>
          <p:nvPr/>
        </p:nvPicPr>
        <p:blipFill>
          <a:blip r:embed="rId4" cstate="print"/>
          <a:srcRect/>
          <a:stretch>
            <a:fillRect/>
          </a:stretch>
        </p:blipFill>
        <p:spPr bwMode="auto">
          <a:xfrm>
            <a:off x="1093080" y="1011416"/>
            <a:ext cx="6964190" cy="5223143"/>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25415"/>
            <a:ext cx="8229600" cy="4351460"/>
          </a:xfrm>
        </p:spPr>
        <p:txBody>
          <a:bodyPr/>
          <a:lstStyle/>
          <a:p>
            <a:pPr>
              <a:spcBef>
                <a:spcPts val="2400"/>
              </a:spcBef>
            </a:pPr>
            <a:r>
              <a:rPr lang="en-US" dirty="0" smtClean="0"/>
              <a:t>Prefilter the mobile phase through 0.1 µm membrane for aqueous or 0.2 µm for organic solvents (HPLC-grade organic solvents are usually suitable as is).</a:t>
            </a:r>
          </a:p>
          <a:p>
            <a:pPr>
              <a:spcBef>
                <a:spcPts val="2400"/>
              </a:spcBef>
            </a:pPr>
            <a:r>
              <a:rPr lang="en-US" dirty="0" smtClean="0"/>
              <a:t>Use an in-line degasser.</a:t>
            </a:r>
          </a:p>
          <a:p>
            <a:pPr>
              <a:spcBef>
                <a:spcPts val="2400"/>
              </a:spcBef>
            </a:pPr>
            <a:r>
              <a:rPr lang="en-US" dirty="0" smtClean="0"/>
              <a:t>Install an in-line membrane filter between pump and injector. It will not cause extra band-broadening.  PEEK versions are available for aqueous applications; stainless steel versions for organic solvent use.</a:t>
            </a:r>
          </a:p>
          <a:p>
            <a:pPr>
              <a:spcBef>
                <a:spcPts val="2400"/>
              </a:spcBef>
            </a:pPr>
            <a:r>
              <a:rPr lang="en-US" dirty="0" smtClean="0"/>
              <a:t>Change system flow rates gradually, never abruptly.</a:t>
            </a:r>
          </a:p>
          <a:p>
            <a:pPr>
              <a:spcBef>
                <a:spcPts val="2400"/>
              </a:spcBef>
            </a:pPr>
            <a:endParaRPr lang="en-US" dirty="0"/>
          </a:p>
        </p:txBody>
      </p:sp>
      <p:sp>
        <p:nvSpPr>
          <p:cNvPr id="3" name="Title 2"/>
          <p:cNvSpPr>
            <a:spLocks noGrp="1"/>
          </p:cNvSpPr>
          <p:nvPr>
            <p:ph type="title"/>
          </p:nvPr>
        </p:nvSpPr>
        <p:spPr/>
        <p:txBody>
          <a:bodyPr>
            <a:noAutofit/>
          </a:bodyPr>
          <a:lstStyle/>
          <a:p>
            <a:r>
              <a:rPr sz="2800" dirty="0" smtClean="0"/>
              <a:t>Recommendations* for SEC with MALS Detection</a:t>
            </a:r>
            <a:endParaRPr lang="en-US" sz="2800" dirty="0"/>
          </a:p>
        </p:txBody>
      </p:sp>
      <p:sp>
        <p:nvSpPr>
          <p:cNvPr id="5" name="Rectangle 4"/>
          <p:cNvSpPr/>
          <p:nvPr/>
        </p:nvSpPr>
        <p:spPr>
          <a:xfrm>
            <a:off x="1014220" y="5566463"/>
            <a:ext cx="7109210" cy="646331"/>
          </a:xfrm>
          <a:prstGeom prst="rect">
            <a:avLst/>
          </a:prstGeom>
        </p:spPr>
        <p:txBody>
          <a:bodyPr wrap="square">
            <a:spAutoFit/>
          </a:bodyPr>
          <a:lstStyle/>
          <a:p>
            <a:r>
              <a:rPr lang="en-US" sz="1800" dirty="0" smtClean="0">
                <a:latin typeface="Calibri" pitchFamily="34" charset="0"/>
              </a:rPr>
              <a:t>* These recommendations help prolong the lifetime of pumps and columns,  even when a light scattering detector is not used</a:t>
            </a:r>
            <a:endParaRPr lang="en-US" sz="18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4">
                                            <p:txEl>
                                              <p:pRg st="3" end="3"/>
                                            </p:txEl>
                                          </p:spTgt>
                                        </p:tgtEl>
                                      </p:cBhvr>
                                    </p:animEffect>
                                  </p:childTnLst>
                                </p:cTn>
                              </p:par>
                            </p:childTnLst>
                          </p:cTn>
                        </p:par>
                        <p:par>
                          <p:cTn id="31" fill="hold">
                            <p:stCondLst>
                              <p:cond delay="500"/>
                            </p:stCondLst>
                            <p:childTnLst>
                              <p:par>
                                <p:cTn id="32" presetID="53"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62000" y="228600"/>
            <a:ext cx="7772400" cy="361950"/>
          </a:xfrm>
          <a:noFill/>
        </p:spPr>
        <p:txBody>
          <a:bodyPr/>
          <a:lstStyle/>
          <a:p>
            <a:r>
              <a:rPr lang="en-US" dirty="0" smtClean="0"/>
              <a:t>Molar Mass Moments - Definition</a:t>
            </a:r>
          </a:p>
        </p:txBody>
      </p:sp>
      <p:sp>
        <p:nvSpPr>
          <p:cNvPr id="266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6631" name="Rectangle 7"/>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6632" name="Rectangle 8"/>
          <p:cNvSpPr>
            <a:spLocks noChangeArrowheads="1"/>
          </p:cNvSpPr>
          <p:nvPr/>
        </p:nvSpPr>
        <p:spPr bwMode="auto">
          <a:xfrm>
            <a:off x="0" y="2276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6633" name="Rectangle 9"/>
          <p:cNvSpPr>
            <a:spLocks noChangeArrowheads="1"/>
          </p:cNvSpPr>
          <p:nvPr/>
        </p:nvSpPr>
        <p:spPr bwMode="auto">
          <a:xfrm>
            <a:off x="0" y="354199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21" name="Group 20"/>
          <p:cNvGrpSpPr/>
          <p:nvPr/>
        </p:nvGrpSpPr>
        <p:grpSpPr>
          <a:xfrm>
            <a:off x="673032" y="1000226"/>
            <a:ext cx="6823436" cy="895350"/>
            <a:chOff x="673032" y="1000226"/>
            <a:chExt cx="6823436" cy="895350"/>
          </a:xfrm>
        </p:grpSpPr>
        <p:sp>
          <p:nvSpPr>
            <p:cNvPr id="58" name="TextBox 57"/>
            <p:cNvSpPr txBox="1"/>
            <p:nvPr/>
          </p:nvSpPr>
          <p:spPr>
            <a:xfrm>
              <a:off x="673032" y="1247846"/>
              <a:ext cx="3302507" cy="400110"/>
            </a:xfrm>
            <a:prstGeom prst="rect">
              <a:avLst/>
            </a:prstGeom>
            <a:noFill/>
          </p:spPr>
          <p:txBody>
            <a:bodyPr wrap="none" rtlCol="0">
              <a:spAutoFit/>
            </a:bodyPr>
            <a:lstStyle/>
            <a:p>
              <a:r>
                <a:rPr lang="en-US" sz="2000" b="1" dirty="0" smtClean="0">
                  <a:latin typeface="Calibri" pitchFamily="34" charset="0"/>
                </a:rPr>
                <a:t>Number average molar mass:</a:t>
              </a:r>
              <a:endParaRPr lang="en-US" sz="2000" b="1" dirty="0">
                <a:latin typeface="Calibri" pitchFamily="34" charset="0"/>
              </a:endParaRPr>
            </a:p>
          </p:txBody>
        </p:sp>
        <p:pic>
          <p:nvPicPr>
            <p:cNvPr id="13209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72243" y="1000226"/>
              <a:ext cx="3324225" cy="895350"/>
            </a:xfrm>
            <a:prstGeom prst="rect">
              <a:avLst/>
            </a:prstGeom>
            <a:noFill/>
          </p:spPr>
        </p:pic>
      </p:grpSp>
      <p:grpSp>
        <p:nvGrpSpPr>
          <p:cNvPr id="22" name="Group 21"/>
          <p:cNvGrpSpPr/>
          <p:nvPr/>
        </p:nvGrpSpPr>
        <p:grpSpPr>
          <a:xfrm>
            <a:off x="729394" y="2016319"/>
            <a:ext cx="6776599" cy="923925"/>
            <a:chOff x="729394" y="2016319"/>
            <a:chExt cx="6776599" cy="923925"/>
          </a:xfrm>
        </p:grpSpPr>
        <p:sp>
          <p:nvSpPr>
            <p:cNvPr id="59" name="TextBox 58"/>
            <p:cNvSpPr txBox="1"/>
            <p:nvPr/>
          </p:nvSpPr>
          <p:spPr>
            <a:xfrm>
              <a:off x="729394" y="2278226"/>
              <a:ext cx="3189977" cy="400110"/>
            </a:xfrm>
            <a:prstGeom prst="rect">
              <a:avLst/>
            </a:prstGeom>
            <a:noFill/>
          </p:spPr>
          <p:txBody>
            <a:bodyPr wrap="none" rtlCol="0">
              <a:spAutoFit/>
            </a:bodyPr>
            <a:lstStyle/>
            <a:p>
              <a:r>
                <a:rPr lang="en-US" sz="2000" b="1" dirty="0" smtClean="0">
                  <a:latin typeface="Calibri" pitchFamily="34" charset="0"/>
                </a:rPr>
                <a:t>Weight average molar mass:</a:t>
              </a:r>
              <a:endParaRPr lang="en-US" sz="2000" b="1" dirty="0">
                <a:latin typeface="Calibri" pitchFamily="34" charset="0"/>
              </a:endParaRPr>
            </a:p>
          </p:txBody>
        </p:sp>
        <p:pic>
          <p:nvPicPr>
            <p:cNvPr id="132098"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172243" y="2016319"/>
              <a:ext cx="3333750" cy="923925"/>
            </a:xfrm>
            <a:prstGeom prst="rect">
              <a:avLst/>
            </a:prstGeom>
            <a:noFill/>
          </p:spPr>
        </p:pic>
      </p:grpSp>
      <p:grpSp>
        <p:nvGrpSpPr>
          <p:cNvPr id="23" name="Group 22"/>
          <p:cNvGrpSpPr/>
          <p:nvPr/>
        </p:nvGrpSpPr>
        <p:grpSpPr>
          <a:xfrm>
            <a:off x="1031304" y="3060986"/>
            <a:ext cx="6398489" cy="962025"/>
            <a:chOff x="1031304" y="3060986"/>
            <a:chExt cx="6398489" cy="962025"/>
          </a:xfrm>
        </p:grpSpPr>
        <p:sp>
          <p:nvSpPr>
            <p:cNvPr id="60" name="TextBox 59"/>
            <p:cNvSpPr txBox="1"/>
            <p:nvPr/>
          </p:nvSpPr>
          <p:spPr>
            <a:xfrm>
              <a:off x="1031304" y="3341943"/>
              <a:ext cx="2571538" cy="400110"/>
            </a:xfrm>
            <a:prstGeom prst="rect">
              <a:avLst/>
            </a:prstGeom>
            <a:noFill/>
          </p:spPr>
          <p:txBody>
            <a:bodyPr wrap="none" rtlCol="0">
              <a:spAutoFit/>
            </a:bodyPr>
            <a:lstStyle/>
            <a:p>
              <a:r>
                <a:rPr lang="en-US" sz="2000" b="1" dirty="0" smtClean="0">
                  <a:latin typeface="Calibri" pitchFamily="34" charset="0"/>
                </a:rPr>
                <a:t>Z-average molar mass:</a:t>
              </a:r>
              <a:endParaRPr lang="en-US" sz="2000" b="1" dirty="0">
                <a:latin typeface="Calibri" pitchFamily="34" charset="0"/>
              </a:endParaRPr>
            </a:p>
          </p:txBody>
        </p:sp>
        <p:pic>
          <p:nvPicPr>
            <p:cNvPr id="132097"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172243" y="3060986"/>
              <a:ext cx="3257550" cy="962025"/>
            </a:xfrm>
            <a:prstGeom prst="rect">
              <a:avLst/>
            </a:prstGeom>
            <a:noFill/>
          </p:spPr>
        </p:pic>
      </p:grpSp>
      <p:sp>
        <p:nvSpPr>
          <p:cNvPr id="1321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32101" name="Rectangle 5"/>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32102" name="Rectangle 6"/>
          <p:cNvSpPr>
            <a:spLocks noChangeArrowheads="1"/>
          </p:cNvSpPr>
          <p:nvPr/>
        </p:nvSpPr>
        <p:spPr bwMode="auto">
          <a:xfrm>
            <a:off x="0" y="2276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32103" name="Rectangle 7"/>
          <p:cNvSpPr>
            <a:spLocks noChangeArrowheads="1"/>
          </p:cNvSpPr>
          <p:nvPr/>
        </p:nvSpPr>
        <p:spPr bwMode="auto">
          <a:xfrm>
            <a:off x="0" y="354199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3210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3210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32106"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817812" y="4327922"/>
            <a:ext cx="3629025" cy="447675"/>
          </a:xfrm>
          <a:prstGeom prst="rect">
            <a:avLst/>
          </a:prstGeom>
          <a:noFill/>
        </p:spPr>
      </p:pic>
      <p:sp>
        <p:nvSpPr>
          <p:cNvPr id="28" name="TextBox 27"/>
          <p:cNvSpPr txBox="1"/>
          <p:nvPr/>
        </p:nvSpPr>
        <p:spPr>
          <a:xfrm>
            <a:off x="623197" y="4858295"/>
            <a:ext cx="8018256" cy="1323439"/>
          </a:xfrm>
          <a:prstGeom prst="rect">
            <a:avLst/>
          </a:prstGeom>
          <a:noFill/>
        </p:spPr>
        <p:txBody>
          <a:bodyPr wrap="square" rtlCol="0">
            <a:spAutoFit/>
          </a:bodyPr>
          <a:lstStyle/>
          <a:p>
            <a:pPr marL="231775" indent="-231775" algn="l">
              <a:buFont typeface="Arial" pitchFamily="34" charset="0"/>
              <a:buChar char="•"/>
            </a:pPr>
            <a:r>
              <a:rPr lang="en-US" sz="2000" dirty="0" smtClean="0">
                <a:latin typeface="Calibri" pitchFamily="34" charset="0"/>
              </a:rPr>
              <a:t>The </a:t>
            </a:r>
            <a:r>
              <a:rPr lang="en-US" sz="2000" b="1" i="1" dirty="0" smtClean="0">
                <a:solidFill>
                  <a:srgbClr val="0000FF"/>
                </a:solidFill>
                <a:latin typeface="Calibri" pitchFamily="34" charset="0"/>
              </a:rPr>
              <a:t>concentration</a:t>
            </a:r>
            <a:r>
              <a:rPr lang="en-US" sz="2000" dirty="0" smtClean="0">
                <a:latin typeface="Calibri" pitchFamily="34" charset="0"/>
              </a:rPr>
              <a:t> for each slice of the chromatogram is measured by the concentration detector (usually refractive index detector or UV detector).</a:t>
            </a:r>
          </a:p>
          <a:p>
            <a:pPr marL="231775" indent="-231775" algn="l">
              <a:buFont typeface="Arial" pitchFamily="34" charset="0"/>
              <a:buChar char="•"/>
            </a:pPr>
            <a:r>
              <a:rPr lang="en-US" sz="2000" dirty="0" smtClean="0">
                <a:latin typeface="Calibri" pitchFamily="34" charset="0"/>
              </a:rPr>
              <a:t>The </a:t>
            </a:r>
            <a:r>
              <a:rPr lang="en-US" sz="2000" b="1" i="1" dirty="0" smtClean="0">
                <a:solidFill>
                  <a:srgbClr val="FF0000"/>
                </a:solidFill>
                <a:latin typeface="Calibri" pitchFamily="34" charset="0"/>
              </a:rPr>
              <a:t>molar mass </a:t>
            </a:r>
            <a:r>
              <a:rPr lang="en-US" sz="2000" dirty="0" smtClean="0">
                <a:latin typeface="Calibri" pitchFamily="34" charset="0"/>
              </a:rPr>
              <a:t>for each slice in the chromatogram is calculated from the intensity of the scattered light and the concentration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32106"/>
                                        </p:tgtEl>
                                        <p:attrNameLst>
                                          <p:attrName>style.visibility</p:attrName>
                                        </p:attrNameLst>
                                      </p:cBhvr>
                                      <p:to>
                                        <p:strVal val="visible"/>
                                      </p:to>
                                    </p:set>
                                    <p:animEffect transition="in" filter="fade">
                                      <p:cBhvr>
                                        <p:cTn id="11" dur="2000"/>
                                        <p:tgtEl>
                                          <p:spTgt spid="13210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20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20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VARIATION" val="Purple"/>
  <p:tag name="TRANSITIONS" val="Custom"/>
  <p:tag name="CUSTOMTRANSITION" val="|Standard Aspect|Cross Dissolv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None"/>
  <p:tag name="TITLEANIMATION" val="Ppt"/>
  <p:tag name="BULLETEDANIMATION" val="Ppt"/>
  <p:tag name="DRAWINGANIMATION" val="Ppt"/>
  <p:tag name="PICTUREANIMATION" val="Ppt"/>
  <p:tag name="LINEANIMATION" val="Ppt"/>
  <p:tag name="ANIMATIONAUDIO" val="True"/>
  <p:tag name="INTERACTIONAUDIO" val="True"/>
  <p:tag name="TRANSITIONAUDIO" val="True"/>
  <p:tag name="EXTRAVIDEOFILE" val="C:\LSU PowerPoint Presentations\06 - MALS with Flowing Systems\alignment.avi"/>
  <p:tag name="EXTRAVIDEOSCENE" val="C:\Program Files\Instant Effects\OfficeFX\Repository\Video Insert\E PC\E PC.fxml"/>
  <p:tag name="EXTRAVIDEONAME" val="Main Camera"/>
  <p:tag name="EXTRAVIDEOPOSITION" val="0.275 0.65"/>
  <p:tag name="EXTRAVIDEOSIZE" val="0.35 0.35"/>
  <p:tag name="EXTRAVIDEOINTERACTIVE" val="True"/>
  <p:tag name="EXTRAVIDEOCLEARFB" val="False"/>
  <p:tag name="EXTRAVIDEOBEHIND" val="False"/>
  <p:tag name="EXTRAVIDEOPERSIST" val="False"/>
  <p:tag name="EXTRAVIDEOIGNOREAUDIO" val="False"/>
  <p:tag name="EXTRAVIDEOREPEATCONTINUOUSLY" val="True"/>
  <p:tag name="EXTRAVIDEOREPEATCOUNT" val="1"/>
  <p:tag name="EXTRAVIDEOANIMATIONBEHAVIOR" val="Continuous"/>
  <p:tag name="OFX_CACHE_PICTURE 3 Z2" val="C:\DOCUME~1\DVILLA~1\LOCALS~1\Temp\OfficeFX\ofx7ACA6880\3FA0CEB4.EMF"/>
</p:tagLst>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4473</TotalTime>
  <Words>5476</Words>
  <Application>Microsoft Office PowerPoint</Application>
  <PresentationFormat>On-screen Show (4:3)</PresentationFormat>
  <Paragraphs>557</Paragraphs>
  <Slides>41</Slides>
  <Notes>40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45" baseType="lpstr">
      <vt:lpstr>LSU_2011</vt:lpstr>
      <vt:lpstr>FreeHand 5.0 Drawing</vt:lpstr>
      <vt:lpstr>Bitmap Image</vt:lpstr>
      <vt:lpstr>Equation</vt:lpstr>
      <vt:lpstr> </vt:lpstr>
      <vt:lpstr>What Is SEC-MALS?</vt:lpstr>
      <vt:lpstr>Size Exclusion Chromatography</vt:lpstr>
      <vt:lpstr>Multi Angle Light Scattering –  Two Operation Modes</vt:lpstr>
      <vt:lpstr>Assumptions Used in SEC Can Be Detrimental</vt:lpstr>
      <vt:lpstr>Polymer Characterization Needs</vt:lpstr>
      <vt:lpstr>Typical MALS/Chromatography Setup</vt:lpstr>
      <vt:lpstr>Recommendations* for SEC with MALS Detection</vt:lpstr>
      <vt:lpstr>Molar Mass Moments - Definition</vt:lpstr>
      <vt:lpstr>Molar Mass Moments – an example</vt:lpstr>
      <vt:lpstr>Molar Mass Moments for Polydisperse Samples</vt:lpstr>
      <vt:lpstr>Root Mean Square Radius  (Radius of Gyration)</vt:lpstr>
      <vt:lpstr>Method Generation and System Validation</vt:lpstr>
      <vt:lpstr>Establish Instrument Parameters:   First Injection of BSA</vt:lpstr>
      <vt:lpstr>Data Analysis - Baselines</vt:lpstr>
      <vt:lpstr>Data Analysis – Select Peaks</vt:lpstr>
      <vt:lpstr>Data Analysis – Normalization</vt:lpstr>
      <vt:lpstr>Data Analysis: Alignment</vt:lpstr>
      <vt:lpstr>Alignment &amp; Band Broadening Corrections</vt:lpstr>
      <vt:lpstr>Alignment &amp; Band Broadening Corrections </vt:lpstr>
      <vt:lpstr>Inter-Detector Band Broadening</vt:lpstr>
      <vt:lpstr>Inter-Detector Band Broadening</vt:lpstr>
      <vt:lpstr>Inter-Detector Band Broadening</vt:lpstr>
      <vt:lpstr>Instrument Parameters</vt:lpstr>
      <vt:lpstr>Zimm Plot versus Debye Plot</vt:lpstr>
      <vt:lpstr> Debye Plot with Zimm Formalism</vt:lpstr>
      <vt:lpstr>Data Analysis and Comparison – EASI Graph</vt:lpstr>
      <vt:lpstr>Data Analysis – EASI Table</vt:lpstr>
      <vt:lpstr>Molar Mass Distributions from EASI Graph</vt:lpstr>
      <vt:lpstr>RMS Radius Distribution</vt:lpstr>
      <vt:lpstr>Molar Mass and RMS Radius Distributions: Cumulative Molar Mass and RMS Radius</vt:lpstr>
      <vt:lpstr>Molar Mass and RMS Radius Distributions: Differential Molar Mass and RMS Radius</vt:lpstr>
      <vt:lpstr>Cumulative and Differential Molar Mass Distribution for BSA</vt:lpstr>
      <vt:lpstr>Molecular Conformation</vt:lpstr>
      <vt:lpstr>Branching Information from Conformation Plots</vt:lpstr>
      <vt:lpstr>Summary</vt:lpstr>
      <vt:lpstr>Appendix</vt:lpstr>
      <vt:lpstr>Zimm Formalism</vt:lpstr>
      <vt:lpstr>Berry Formalism</vt:lpstr>
      <vt:lpstr>Debye Formalism</vt:lpstr>
      <vt:lpstr>Random Coil Formalism</vt:lpstr>
    </vt:vector>
  </TitlesOfParts>
  <Company>Wyatt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Sigrid Kuebler</dc:creator>
  <cp:lastModifiedBy>Sigrid Kuebler</cp:lastModifiedBy>
  <cp:revision>363</cp:revision>
  <dcterms:created xsi:type="dcterms:W3CDTF">2008-04-03T20:11:41Z</dcterms:created>
  <dcterms:modified xsi:type="dcterms:W3CDTF">2011-06-30T18:40:29Z</dcterms:modified>
</cp:coreProperties>
</file>